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9"/>
  </p:notesMasterIdLst>
  <p:handoutMasterIdLst>
    <p:handoutMasterId r:id="rId30"/>
  </p:handoutMasterIdLst>
  <p:sldIdLst>
    <p:sldId id="412" r:id="rId4"/>
    <p:sldId id="453" r:id="rId5"/>
    <p:sldId id="438" r:id="rId6"/>
    <p:sldId id="442" r:id="rId7"/>
    <p:sldId id="456" r:id="rId8"/>
    <p:sldId id="443" r:id="rId9"/>
    <p:sldId id="444" r:id="rId10"/>
    <p:sldId id="445" r:id="rId11"/>
    <p:sldId id="446" r:id="rId12"/>
    <p:sldId id="447" r:id="rId13"/>
    <p:sldId id="448" r:id="rId14"/>
    <p:sldId id="454" r:id="rId15"/>
    <p:sldId id="414" r:id="rId16"/>
    <p:sldId id="436" r:id="rId17"/>
    <p:sldId id="415" r:id="rId18"/>
    <p:sldId id="437" r:id="rId19"/>
    <p:sldId id="450" r:id="rId20"/>
    <p:sldId id="449" r:id="rId21"/>
    <p:sldId id="416" r:id="rId22"/>
    <p:sldId id="451" r:id="rId23"/>
    <p:sldId id="452" r:id="rId24"/>
    <p:sldId id="417" r:id="rId25"/>
    <p:sldId id="455" r:id="rId26"/>
    <p:sldId id="418" r:id="rId27"/>
    <p:sldId id="41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8" autoAdjust="0"/>
    <p:restoredTop sz="94660"/>
  </p:normalViewPr>
  <p:slideViewPr>
    <p:cSldViewPr>
      <p:cViewPr varScale="1">
        <p:scale>
          <a:sx n="70" d="100"/>
          <a:sy n="70" d="100"/>
        </p:scale>
        <p:origin x="462" y="72"/>
      </p:cViewPr>
      <p:guideLst>
        <p:guide orient="horz" pos="215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1/15/2015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FB560-7474-417D-9359-53FF9526BBC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1/15/2015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98D0A-5184-4DF3-A6F8-53688508718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D461-9F3D-49F8-B32C-F8483AD36EA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4618-CCDC-4D1A-B9B7-3FF1896C775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D461-9F3D-49F8-B32C-F8483AD36EA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4618-CCDC-4D1A-B9B7-3FF1896C775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D461-9F3D-49F8-B32C-F8483AD36EA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4618-CCDC-4D1A-B9B7-3FF1896C775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D461-9F3D-49F8-B32C-F8483AD36EA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4618-CCDC-4D1A-B9B7-3FF1896C775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F147-10D6-49A9-B065-FE727C137CB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31D2-F1C2-4F01-B77E-9A62A1AE77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F92C-A9CE-42F6-8705-1DD8B467E4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DA61-0135-4E18-8B63-EF5F8EE69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D461-9F3D-49F8-B32C-F8483AD36EA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4618-CCDC-4D1A-B9B7-3FF1896C775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D461-9F3D-49F8-B32C-F8483AD36EAB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4618-CCDC-4D1A-B9B7-3FF1896C775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D461-9F3D-49F8-B32C-F8483AD36EAB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4618-CCDC-4D1A-B9B7-3FF1896C775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D461-9F3D-49F8-B32C-F8483AD36EAB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4618-CCDC-4D1A-B9B7-3FF1896C775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D461-9F3D-49F8-B32C-F8483AD36EAB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4618-CCDC-4D1A-B9B7-3FF1896C775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D461-9F3D-49F8-B32C-F8483AD36EAB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4618-CCDC-4D1A-B9B7-3FF1896C775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D461-9F3D-49F8-B32C-F8483AD36EAB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4618-CCDC-4D1A-B9B7-3FF1896C775D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D461-9F3D-49F8-B32C-F8483AD36EA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4618-CCDC-4D1A-B9B7-3FF1896C775D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777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88" y="0"/>
            <a:ext cx="12190412" cy="3276600"/>
          </a:xfrm>
        </p:spPr>
        <p:txBody>
          <a:bodyPr anchor="ctr">
            <a:normAutofit/>
          </a:bodyPr>
          <a:lstStyle/>
          <a:p>
            <a:pPr eaLnBrk="1" hangingPunct="1"/>
            <a:br>
              <a:rPr lang="en-US" sz="8000" b="1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zh-CN" altLang="en-US" sz="80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卢萨卡华人基督教会</a:t>
            </a:r>
            <a:endParaRPr lang="zh-CN" altLang="en-US" sz="8000" b="1" dirty="0" smtClean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58470" y="3276786"/>
            <a:ext cx="11277599" cy="2584026"/>
          </a:xfrm>
          <a:prstGeom prst="bevel">
            <a:avLst>
              <a:gd name="adj" fmla="val 12500"/>
            </a:avLst>
          </a:prstGeom>
          <a:solidFill>
            <a:srgbClr val="D2D4CA">
              <a:alpha val="94901"/>
            </a:srgbClr>
          </a:solidFill>
          <a:ln w="9525">
            <a:solidFill>
              <a:schemeClr val="tx1">
                <a:alpha val="89803"/>
              </a:scheme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4000" b="1" dirty="0" smtClean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latin typeface="Arial" panose="020B0604020202020204" pitchFamily="34" charset="0"/>
              </a:rPr>
              <a:t>我们的救主成了至高君</a:t>
            </a:r>
            <a:endParaRPr lang="en-US" sz="4000" b="1" dirty="0" smtClean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latin typeface="Arial" panose="020B0604020202020204" pitchFamily="34" charset="0"/>
              </a:rPr>
              <a:t>路加福音</a:t>
            </a:r>
            <a:r>
              <a:rPr lang="en-US" altLang="zh-CN" sz="4000" b="1" dirty="0" smtClean="0">
                <a:latin typeface="Arial" panose="020B0604020202020204" pitchFamily="34" charset="0"/>
              </a:rPr>
              <a:t>24</a:t>
            </a:r>
            <a:r>
              <a:rPr lang="zh-CN" altLang="en-US" sz="4000" b="1" dirty="0" smtClean="0">
                <a:latin typeface="Arial" panose="020B0604020202020204" pitchFamily="34" charset="0"/>
              </a:rPr>
              <a:t>：</a:t>
            </a:r>
            <a:r>
              <a:rPr lang="en-US" altLang="zh-CN" sz="4000" b="1" dirty="0" smtClean="0">
                <a:latin typeface="Arial" panose="020B0604020202020204" pitchFamily="34" charset="0"/>
              </a:rPr>
              <a:t>28-35</a:t>
            </a:r>
            <a:endParaRPr lang="en-US" altLang="zh-CN" sz="4000" b="1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ym typeface="+mn-ea"/>
              </a:rPr>
              <a:t>复活与我们有关</a:t>
            </a:r>
            <a:endParaRPr lang="zh-CN" altLang="en-US" sz="6000" b="1" dirty="0" smtClean="0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50"/>
            <a:ext cx="7239000" cy="5909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3. </a:t>
            </a:r>
            <a:r>
              <a:rPr lang="en-US" sz="4400" b="1" i="1" dirty="0" smtClean="0"/>
              <a:t> </a:t>
            </a:r>
            <a:r>
              <a:rPr lang="zh-CN" altLang="en-US" sz="4400" b="1" i="1" dirty="0" smtClean="0"/>
              <a:t>它与我们有关是因为它证明了基督的神性</a:t>
            </a:r>
            <a:endParaRPr lang="en-US" sz="4400" b="1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约翰福音</a:t>
            </a:r>
            <a:r>
              <a:rPr lang="en-US" altLang="zh-CN" sz="4400" dirty="0" smtClean="0"/>
              <a:t>11</a:t>
            </a:r>
            <a:r>
              <a:rPr lang="zh-CN" altLang="en-US" sz="4400" dirty="0" smtClean="0"/>
              <a:t>：</a:t>
            </a:r>
            <a:r>
              <a:rPr lang="en-US" altLang="zh-CN" sz="4400" dirty="0" smtClean="0"/>
              <a:t>25</a:t>
            </a:r>
            <a:endParaRPr lang="en-SG" sz="4400" b="1" i="1" dirty="0" smtClean="0"/>
          </a:p>
          <a:p>
            <a:pPr marL="0" indent="0">
              <a:buNone/>
            </a:pPr>
            <a:r>
              <a:rPr lang="zh-CN" altLang="en-SG" sz="4400" b="1" i="1" dirty="0" smtClean="0"/>
              <a:t>耶稣对她说：</a:t>
            </a:r>
            <a:r>
              <a:rPr lang="en-US" altLang="zh-CN" sz="4400" b="1" i="1" dirty="0" smtClean="0"/>
              <a:t>“</a:t>
            </a:r>
            <a:r>
              <a:rPr lang="zh-CN" altLang="en-US" sz="4400" b="1" i="1" dirty="0" smtClean="0"/>
              <a:t>复活在我，生命也在我。信我的人虽然死了，也必复活。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其他人死后都归于坟墓</a:t>
            </a:r>
            <a:endParaRPr lang="en-US" sz="4400" dirty="0" smtClean="0"/>
          </a:p>
          <a:p>
            <a:pPr marL="0" indent="0">
              <a:buNone/>
            </a:pPr>
            <a:r>
              <a:rPr lang="zh-CN" altLang="en-US" sz="4400" dirty="0" smtClean="0"/>
              <a:t>例如：拉撒路，睚路的女儿</a:t>
            </a:r>
            <a:endParaRPr lang="zh-CN" altLang="en-US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86000"/>
            <a:ext cx="4648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ym typeface="+mn-ea"/>
              </a:rPr>
              <a:t>复活与我们有关</a:t>
            </a:r>
            <a:endParaRPr lang="zh-CN" altLang="en-US" sz="6000" b="1" dirty="0" smtClean="0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4410"/>
            <a:ext cx="12268200" cy="5634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4</a:t>
            </a:r>
            <a:r>
              <a:rPr lang="en-US" sz="4400" dirty="0" smtClean="0"/>
              <a:t>. </a:t>
            </a:r>
            <a:r>
              <a:rPr lang="zh-CN" altLang="en-US" sz="4400" dirty="0" smtClean="0"/>
              <a:t>它与我们相关是因为它使我们有盼望，我们以后能与那些已经离开我们的、所爱的人再次相聚。</a:t>
            </a:r>
            <a:endParaRPr lang="en-US" sz="4400" dirty="0" smtClean="0"/>
          </a:p>
          <a:p>
            <a:pPr marL="0" indent="0">
              <a:buNone/>
            </a:pPr>
            <a:r>
              <a:rPr lang="zh-CN" altLang="en-US" sz="4400" dirty="0" smtClean="0"/>
              <a:t>哥林多前书</a:t>
            </a:r>
            <a:r>
              <a:rPr lang="en-US" altLang="zh-CN" sz="4400" dirty="0" smtClean="0"/>
              <a:t>15</a:t>
            </a:r>
            <a:r>
              <a:rPr lang="zh-CN" altLang="en-US" sz="4400" dirty="0" smtClean="0"/>
              <a:t>：</a:t>
            </a:r>
            <a:r>
              <a:rPr lang="en-US" altLang="zh-CN" sz="4400" dirty="0" smtClean="0"/>
              <a:t>50-53</a:t>
            </a:r>
            <a:endParaRPr lang="en-US" sz="4400" dirty="0" smtClean="0"/>
          </a:p>
          <a:p>
            <a:pPr marL="0" indent="0">
              <a:buNone/>
            </a:pPr>
            <a:r>
              <a:rPr lang="en-US" sz="2800" b="1" i="1" dirty="0" smtClean="0"/>
              <a:t>51</a:t>
            </a:r>
            <a:r>
              <a:rPr lang="zh-CN" altLang="en-US" sz="4400" b="1" i="1" dirty="0" smtClean="0"/>
              <a:t>我如今把一件奥秘的事告诉你们：我们不是都要睡觉，乃是都要改变，</a:t>
            </a:r>
            <a:r>
              <a:rPr lang="en-US" altLang="zh-CN" sz="2800" b="1" i="1" dirty="0" smtClean="0"/>
              <a:t>52</a:t>
            </a:r>
            <a:r>
              <a:rPr lang="zh-CN" altLang="en-US" sz="4400" b="1" i="1" dirty="0" smtClean="0"/>
              <a:t>就在一霎时，眨眼之间，号筒末次吹响的时候。因号筒要响，死人要复活成为不朽坏的，我们也要改变。</a:t>
            </a:r>
            <a:endParaRPr lang="zh-CN" altLang="en-US" sz="4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93570"/>
          </a:xfrm>
        </p:spPr>
        <p:txBody>
          <a:bodyPr>
            <a:noAutofit/>
          </a:bodyPr>
          <a:lstStyle/>
          <a:p>
            <a:r>
              <a:rPr lang="zh-CN" altLang="en-SG" sz="6000" b="1" dirty="0" smtClean="0"/>
              <a:t>复活的救主遇到灰心的门徒</a:t>
            </a:r>
            <a:br>
              <a:rPr lang="en-GB" sz="6000" b="1" dirty="0"/>
            </a:br>
            <a:r>
              <a:rPr lang="zh-CN" altLang="en-GB" sz="6000" b="1" dirty="0" smtClean="0"/>
              <a:t>路加福音</a:t>
            </a:r>
            <a:r>
              <a:rPr lang="en-US" altLang="zh-CN" sz="6000" b="1" dirty="0" smtClean="0"/>
              <a:t>24</a:t>
            </a:r>
            <a:r>
              <a:rPr lang="zh-CN" altLang="en-US" sz="6000" b="1" dirty="0" smtClean="0"/>
              <a:t>：</a:t>
            </a:r>
            <a:r>
              <a:rPr lang="en-US" altLang="zh-CN" sz="6000" b="1" dirty="0" smtClean="0"/>
              <a:t>28-35</a:t>
            </a:r>
            <a:endParaRPr lang="en-US" altLang="zh-CN" sz="6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5365"/>
            <a:ext cx="8260080" cy="434403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4400" dirty="0" smtClean="0"/>
              <a:t> </a:t>
            </a:r>
            <a:r>
              <a:rPr lang="zh-CN" altLang="en-GB" sz="4400" dirty="0" smtClean="0"/>
              <a:t>这是在路加福音中描写的三次复活后显身</a:t>
            </a:r>
            <a:endParaRPr lang="en-GB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4400" dirty="0" smtClean="0"/>
              <a:t> </a:t>
            </a:r>
            <a:r>
              <a:rPr lang="zh-CN" altLang="en-GB" sz="4400" dirty="0" smtClean="0"/>
              <a:t>是福音书中最长的故事之一</a:t>
            </a:r>
            <a:endParaRPr lang="en-GB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GB" sz="4400" dirty="0" smtClean="0"/>
              <a:t>一个佚名另一个是革流巴 </a:t>
            </a:r>
            <a:r>
              <a:rPr lang="en-US" altLang="zh-CN" sz="4400" dirty="0" smtClean="0"/>
              <a:t>18</a:t>
            </a:r>
            <a:r>
              <a:rPr lang="zh-CN" altLang="en-US" sz="4400" dirty="0" smtClean="0"/>
              <a:t>节</a:t>
            </a:r>
            <a:endParaRPr lang="en-GB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GB" sz="4400" dirty="0" smtClean="0"/>
              <a:t>以马忤斯离耶路撒冷</a:t>
            </a:r>
            <a:r>
              <a:rPr lang="en-US" altLang="zh-CN" sz="4400" dirty="0" smtClean="0"/>
              <a:t>7</a:t>
            </a:r>
            <a:r>
              <a:rPr lang="zh-CN" altLang="en-US" sz="4400" dirty="0" smtClean="0"/>
              <a:t>英里</a:t>
            </a:r>
            <a:endParaRPr lang="en-GB" sz="44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sz="4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35" y="2286000"/>
            <a:ext cx="4063365" cy="327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41438"/>
          </a:xfrm>
        </p:spPr>
        <p:txBody>
          <a:bodyPr>
            <a:noAutofit/>
          </a:bodyPr>
          <a:lstStyle/>
          <a:p>
            <a:pPr lvl="0"/>
            <a:r>
              <a:rPr lang="zh-CN" altLang="en-US" sz="6000" dirty="0"/>
              <a:t>门徒悲哀的情形</a:t>
            </a:r>
            <a:endParaRPr lang="zh-CN" alt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14475"/>
            <a:ext cx="6934200" cy="51911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dirty="0" smtClean="0"/>
              <a:t>a.</a:t>
            </a:r>
            <a:r>
              <a:rPr lang="zh-CN" altLang="en-US" sz="4400" dirty="0"/>
              <a:t>他们压抑忧伤 </a:t>
            </a:r>
            <a:r>
              <a:rPr lang="en-US" altLang="zh-CN" sz="4400" dirty="0"/>
              <a:t>14</a:t>
            </a:r>
            <a:r>
              <a:rPr lang="zh-CN" altLang="en-US" sz="4400" dirty="0"/>
              <a:t>节</a:t>
            </a:r>
            <a:endParaRPr lang="en-US" sz="44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b="1" i="1" dirty="0"/>
              <a:t>他们彼此谈论所遇见的这一切事。</a:t>
            </a:r>
            <a:endParaRPr lang="en-US" sz="4000" b="1" i="1" dirty="0"/>
          </a:p>
          <a:p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0"/>
            <a:ext cx="4419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341438"/>
          </a:xfrm>
        </p:spPr>
        <p:txBody>
          <a:bodyPr>
            <a:noAutofit/>
          </a:bodyPr>
          <a:lstStyle/>
          <a:p>
            <a:pPr lvl="0"/>
            <a:r>
              <a:rPr lang="en-US" sz="5400" b="1" dirty="0" smtClean="0"/>
              <a:t>1. </a:t>
            </a:r>
            <a:r>
              <a:rPr lang="zh-CN" altLang="en-US" sz="6000" dirty="0"/>
              <a:t>门徒悲哀的情形</a:t>
            </a:r>
            <a:endParaRPr lang="zh-CN" alt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2110"/>
            <a:ext cx="7543800" cy="5063490"/>
          </a:xfrm>
        </p:spPr>
        <p:txBody>
          <a:bodyPr>
            <a:normAutofit lnSpcReduction="20000"/>
          </a:bodyPr>
          <a:lstStyle/>
          <a:p>
            <a:pPr marL="0" lvl="0" indent="0">
              <a:buNone/>
            </a:pPr>
            <a:r>
              <a:rPr lang="en-US" sz="4400" dirty="0" smtClean="0"/>
              <a:t>b. </a:t>
            </a:r>
            <a:r>
              <a:rPr lang="en-US" sz="4400" b="1" dirty="0" smtClean="0"/>
              <a:t> </a:t>
            </a:r>
            <a:r>
              <a:rPr lang="zh-CN" altLang="en-US" sz="4400" b="1" dirty="0" smtClean="0"/>
              <a:t>他们失望</a:t>
            </a:r>
            <a:r>
              <a:rPr lang="en-US" sz="4400" b="1" dirty="0" smtClean="0"/>
              <a:t>               </a:t>
            </a:r>
            <a:r>
              <a:rPr lang="en-US" sz="4400" dirty="0" smtClean="0"/>
              <a:t>20-21</a:t>
            </a:r>
            <a:r>
              <a:rPr lang="zh-CN" altLang="en-US" sz="4400" dirty="0" smtClean="0"/>
              <a:t>节</a:t>
            </a:r>
            <a:r>
              <a:rPr lang="en-US" sz="4400" dirty="0" smtClean="0"/>
              <a:t>     </a:t>
            </a:r>
            <a:endParaRPr lang="en-US" sz="44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他们所盼望的是耶稣能救他们脱离罗马政权的统治。</a:t>
            </a:r>
            <a:endParaRPr lang="en-US" sz="4400" dirty="0" smtClean="0"/>
          </a:p>
          <a:p>
            <a:pPr marL="0" indent="0">
              <a:buNone/>
            </a:pPr>
            <a:endParaRPr lang="en-SG" sz="4400" b="1" i="1" dirty="0" smtClean="0"/>
          </a:p>
          <a:p>
            <a:pPr marL="0" indent="0">
              <a:buNone/>
            </a:pPr>
            <a:r>
              <a:rPr lang="en-US" sz="2800" b="1" i="1" dirty="0" smtClean="0"/>
              <a:t>20</a:t>
            </a:r>
            <a:r>
              <a:rPr lang="en-US" sz="4400" b="1" i="1" dirty="0" smtClean="0"/>
              <a:t>“</a:t>
            </a:r>
            <a:r>
              <a:rPr lang="zh-CN" altLang="en-US" sz="4400" b="1" i="1" dirty="0" smtClean="0"/>
              <a:t>祭司长和我位的官府竟把他解去，定了死罪，钉在十字架上。</a:t>
            </a:r>
            <a:r>
              <a:rPr lang="en-US" altLang="zh-CN" sz="2800" b="1" i="1" dirty="0" smtClean="0"/>
              <a:t>21</a:t>
            </a:r>
            <a:r>
              <a:rPr lang="zh-CN" altLang="en-US" sz="4400" b="1" i="1" dirty="0" smtClean="0"/>
              <a:t>但我们素来所盼望、要赎以色列民的就是他！</a:t>
            </a:r>
            <a:endParaRPr lang="en-US" sz="4000" b="1" i="1" dirty="0" smtClean="0"/>
          </a:p>
          <a:p>
            <a:pPr marL="0" indent="0">
              <a:buNone/>
            </a:pPr>
            <a:endParaRPr lang="en-US" sz="4000" dirty="0"/>
          </a:p>
          <a:p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57400"/>
            <a:ext cx="39624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1417638"/>
          </a:xfrm>
        </p:spPr>
        <p:txBody>
          <a:bodyPr>
            <a:normAutofit/>
          </a:bodyPr>
          <a:lstStyle/>
          <a:p>
            <a:pPr lvl="0"/>
            <a:r>
              <a:rPr lang="en-US" sz="6000" b="1" dirty="0" smtClean="0"/>
              <a:t>2. </a:t>
            </a:r>
            <a:r>
              <a:rPr lang="zh-CN" altLang="en-US" sz="6000" dirty="0"/>
              <a:t>复活救主的介入</a:t>
            </a:r>
            <a:endParaRPr lang="zh-CN" alt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6500"/>
            <a:ext cx="7080250" cy="5533390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pPr marL="0" lvl="0" indent="0">
              <a:buNone/>
            </a:pPr>
            <a:r>
              <a:rPr lang="en-US" sz="4400" dirty="0" smtClean="0"/>
              <a:t>b.</a:t>
            </a:r>
            <a:r>
              <a:rPr lang="zh-CN" altLang="en-US" sz="4400" dirty="0"/>
              <a:t>他们缺乏信心</a:t>
            </a:r>
            <a:r>
              <a:rPr lang="en-US" altLang="zh-CN" sz="4400" dirty="0"/>
              <a:t>-25</a:t>
            </a:r>
            <a:r>
              <a:rPr lang="zh-CN" altLang="en-US" sz="4400" dirty="0"/>
              <a:t>节</a:t>
            </a:r>
            <a:endParaRPr lang="en-US" sz="4400" b="1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b="1" i="1" dirty="0"/>
              <a:t>耶稣对他们说：</a:t>
            </a:r>
            <a:r>
              <a:rPr lang="en-US" altLang="zh-CN" sz="4400" b="1" i="1" dirty="0"/>
              <a:t>“</a:t>
            </a:r>
            <a:r>
              <a:rPr lang="zh-CN" altLang="en-US" sz="4400" b="1" i="1" dirty="0"/>
              <a:t>无知的人哪，先知所说的一切话，你们的心信得太迟钝了。</a:t>
            </a:r>
            <a:r>
              <a:rPr lang="en-US" altLang="zh-CN" sz="4400" b="1" i="1" dirty="0"/>
              <a:t>”</a:t>
            </a:r>
            <a:endParaRPr lang="en-US" sz="4000" b="1" i="1" dirty="0"/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65" y="1417955"/>
            <a:ext cx="3848735" cy="442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1417638"/>
          </a:xfrm>
        </p:spPr>
        <p:txBody>
          <a:bodyPr>
            <a:normAutofit/>
          </a:bodyPr>
          <a:lstStyle/>
          <a:p>
            <a:pPr lvl="0"/>
            <a:r>
              <a:rPr lang="en-US" sz="6000" b="1" dirty="0" smtClean="0"/>
              <a:t>2. </a:t>
            </a:r>
            <a:r>
              <a:rPr lang="zh-CN" altLang="en-US" sz="6000" dirty="0"/>
              <a:t>复活救主的介入</a:t>
            </a:r>
            <a:endParaRPr lang="zh-CN" alt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9342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b="1" dirty="0" smtClean="0"/>
              <a:t>a. </a:t>
            </a:r>
            <a:r>
              <a:rPr lang="zh-CN" altLang="en-US" sz="4400" dirty="0" smtClean="0"/>
              <a:t>他知道他们的情况（救主知道我们的情况）</a:t>
            </a:r>
            <a:endParaRPr lang="en-US" sz="44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400" b="1" i="1" dirty="0" smtClean="0"/>
              <a:t> </a:t>
            </a:r>
            <a:r>
              <a:rPr lang="zh-CN" altLang="en-US" sz="4400" b="1" i="1" dirty="0" smtClean="0"/>
              <a:t>知道他们的</a:t>
            </a:r>
            <a:r>
              <a:rPr lang="zh-CN" altLang="en-US" sz="4400" b="1" i="1" u="sng" dirty="0" smtClean="0"/>
              <a:t>悲痛</a:t>
            </a:r>
            <a:endParaRPr lang="en-US" sz="4400" b="1" i="1" u="sng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400" b="1" i="1" dirty="0" smtClean="0"/>
              <a:t> </a:t>
            </a:r>
            <a:r>
              <a:rPr lang="zh-CN" altLang="en-US" sz="4400" b="1" i="1" dirty="0" smtClean="0"/>
              <a:t>知道他们的</a:t>
            </a:r>
            <a:r>
              <a:rPr lang="zh-CN" altLang="en-US" sz="4400" b="1" i="1" u="sng" dirty="0" smtClean="0"/>
              <a:t>失望</a:t>
            </a:r>
            <a:endParaRPr lang="en-US" sz="4400" b="1" i="1" u="sng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4400" b="1" i="1" dirty="0" smtClean="0"/>
              <a:t>知道他们</a:t>
            </a:r>
            <a:r>
              <a:rPr lang="zh-CN" altLang="en-US" sz="4400" b="1" i="1" u="sng" dirty="0" smtClean="0"/>
              <a:t>缺少信心</a:t>
            </a:r>
            <a:endParaRPr lang="en-US" sz="4000" b="1" i="1" u="sng" dirty="0" smtClean="0"/>
          </a:p>
          <a:p>
            <a:pPr lvl="0">
              <a:buFont typeface="Wingdings" panose="05000000000000000000" pitchFamily="2" charset="2"/>
              <a:buChar char="§"/>
            </a:pPr>
            <a:endParaRPr lang="en-US" sz="4000" dirty="0" smtClean="0"/>
          </a:p>
          <a:p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752600"/>
            <a:ext cx="39528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1417638"/>
          </a:xfrm>
        </p:spPr>
        <p:txBody>
          <a:bodyPr>
            <a:normAutofit/>
          </a:bodyPr>
          <a:lstStyle/>
          <a:p>
            <a:pPr lvl="0"/>
            <a:r>
              <a:rPr lang="en-US" sz="6000" b="1" dirty="0" smtClean="0"/>
              <a:t>2. </a:t>
            </a:r>
            <a:r>
              <a:rPr lang="zh-CN" altLang="en-US" sz="6000" dirty="0"/>
              <a:t>复活救主的介入</a:t>
            </a:r>
            <a:endParaRPr lang="zh-CN" alt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9342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b="1" dirty="0" smtClean="0"/>
              <a:t>b.</a:t>
            </a:r>
            <a:r>
              <a:rPr lang="zh-CN" altLang="en-US" sz="4400" b="1" u="sng" dirty="0" smtClean="0"/>
              <a:t>他关心慰问</a:t>
            </a:r>
            <a:endParaRPr lang="en-US" sz="44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400" dirty="0" smtClean="0"/>
              <a:t>17</a:t>
            </a:r>
            <a:r>
              <a:rPr lang="zh-CN" altLang="en-US" sz="4400" dirty="0" smtClean="0"/>
              <a:t>节</a:t>
            </a:r>
            <a:endParaRPr lang="en-US" sz="4400" b="1" i="1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耶稣对他们说：</a:t>
            </a:r>
            <a:r>
              <a:rPr lang="en-US" altLang="zh-CN" sz="4400" dirty="0" smtClean="0"/>
              <a:t>“</a:t>
            </a:r>
            <a:r>
              <a:rPr lang="zh-CN" altLang="en-US" sz="4400" dirty="0" smtClean="0"/>
              <a:t>你们走路彼此谈论的是什么事呢？</a:t>
            </a:r>
            <a:r>
              <a:rPr lang="en-US" altLang="zh-CN" sz="4400" dirty="0" smtClean="0"/>
              <a:t>”</a:t>
            </a:r>
            <a:endParaRPr lang="en-US" sz="4000" dirty="0" smtClean="0"/>
          </a:p>
          <a:p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057400"/>
            <a:ext cx="4038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1417638"/>
          </a:xfrm>
        </p:spPr>
        <p:txBody>
          <a:bodyPr>
            <a:normAutofit/>
          </a:bodyPr>
          <a:lstStyle/>
          <a:p>
            <a:pPr lvl="0"/>
            <a:r>
              <a:rPr lang="en-US" sz="6000" b="1" dirty="0" smtClean="0"/>
              <a:t>2. </a:t>
            </a:r>
            <a:r>
              <a:rPr lang="zh-CN" altLang="en-US" sz="6000" dirty="0"/>
              <a:t>复活救主的介入</a:t>
            </a:r>
            <a:endParaRPr lang="zh-CN" alt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955"/>
            <a:ext cx="11353800" cy="521144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4400" dirty="0" smtClean="0"/>
              <a:t>3. </a:t>
            </a:r>
            <a:r>
              <a:rPr lang="zh-CN" altLang="en-US" sz="4400" dirty="0" smtClean="0"/>
              <a:t>他用解经来安慰他们</a:t>
            </a:r>
            <a:endParaRPr lang="en-US" sz="44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400" dirty="0" smtClean="0"/>
              <a:t>25</a:t>
            </a:r>
            <a:r>
              <a:rPr lang="zh-CN" altLang="en-US" sz="4400" dirty="0" smtClean="0"/>
              <a:t>节</a:t>
            </a:r>
            <a:endParaRPr lang="en-US" sz="4400" dirty="0" smtClean="0"/>
          </a:p>
          <a:p>
            <a:pPr marL="0" lvl="0" indent="0">
              <a:buNone/>
            </a:pPr>
            <a:r>
              <a:rPr lang="zh-CN" altLang="en-US" sz="4400" b="1" i="1" dirty="0" smtClean="0"/>
              <a:t>耶稣对他们说：</a:t>
            </a:r>
            <a:r>
              <a:rPr lang="en-US" altLang="zh-CN" sz="4400" b="1" i="1" dirty="0" smtClean="0"/>
              <a:t>“</a:t>
            </a:r>
            <a:r>
              <a:rPr lang="zh-CN" altLang="en-US" sz="4400" b="1" i="1" dirty="0" smtClean="0"/>
              <a:t>无知的人哪，先知所说的一切话，我们的心信得太迟钝了。</a:t>
            </a:r>
            <a:endParaRPr lang="en-US" sz="4400" b="1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 smtClean="0"/>
              <a:t>27</a:t>
            </a:r>
            <a:r>
              <a:rPr lang="zh-CN" altLang="en-US" sz="4400" dirty="0" smtClean="0"/>
              <a:t>节</a:t>
            </a:r>
            <a:endParaRPr lang="en-US" sz="4400" dirty="0" smtClean="0"/>
          </a:p>
          <a:p>
            <a:pPr marL="0" indent="0">
              <a:buNone/>
            </a:pPr>
            <a:r>
              <a:rPr lang="zh-CN" altLang="en-SG" sz="4400" b="1" i="1" dirty="0"/>
              <a:t>于是从摩西和众先和起，凡经上所指着自己的话都给他们讲解明白了。</a:t>
            </a:r>
            <a:endParaRPr lang="zh-CN" altLang="en-SG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12115800" cy="1524000"/>
          </a:xfrm>
        </p:spPr>
        <p:txBody>
          <a:bodyPr>
            <a:normAutofit fontScale="90000"/>
          </a:bodyPr>
          <a:lstStyle/>
          <a:p>
            <a:pPr lvl="0"/>
            <a:r>
              <a:rPr lang="en-US" sz="6000" b="1" dirty="0" smtClean="0"/>
              <a:t>3. </a:t>
            </a:r>
            <a:r>
              <a:rPr lang="zh-CN" altLang="en-US" sz="6000" b="1" dirty="0" smtClean="0"/>
              <a:t>至高君现今的呼召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7239000" cy="5562600"/>
          </a:xfrm>
        </p:spPr>
        <p:txBody>
          <a:bodyPr>
            <a:normAutofit lnSpcReduction="20000"/>
          </a:bodyPr>
          <a:lstStyle/>
          <a:p>
            <a:pPr marL="742950" indent="-742950">
              <a:buAutoNum type="alphaLcPeriod"/>
            </a:pPr>
            <a:r>
              <a:rPr lang="zh-CN" altLang="en-SG" sz="4400" dirty="0" smtClean="0"/>
              <a:t>他呼召我们来相信他已胜了世界（约翰福音</a:t>
            </a:r>
            <a:r>
              <a:rPr lang="en-US" altLang="zh-CN" sz="4400" dirty="0" smtClean="0"/>
              <a:t>16</a:t>
            </a:r>
            <a:r>
              <a:rPr lang="zh-CN" altLang="en-US" sz="4400" dirty="0" smtClean="0"/>
              <a:t>：</a:t>
            </a:r>
            <a:r>
              <a:rPr lang="en-US" altLang="zh-CN" sz="4400" dirty="0" smtClean="0"/>
              <a:t>33</a:t>
            </a:r>
            <a:r>
              <a:rPr lang="zh-CN" altLang="en-US" sz="4400" dirty="0" smtClean="0"/>
              <a:t>）</a:t>
            </a:r>
            <a:endParaRPr lang="en-SG" sz="4400" dirty="0" smtClean="0"/>
          </a:p>
          <a:p>
            <a:pPr marL="0" indent="0">
              <a:buNone/>
            </a:pPr>
            <a:endParaRPr lang="en-SG" sz="4400" b="1" i="1" dirty="0"/>
          </a:p>
          <a:p>
            <a:pPr marL="0" indent="0">
              <a:buNone/>
            </a:pPr>
            <a:r>
              <a:rPr lang="en-US" altLang="en-SG" sz="4400" b="1" i="1" dirty="0" smtClean="0"/>
              <a:t>“</a:t>
            </a:r>
            <a:r>
              <a:rPr lang="zh-CN" altLang="en-US" sz="4400" b="1" i="1" dirty="0" smtClean="0"/>
              <a:t>我将这些事告诉你们，是要叫你们在我里面有平安。在世上，你们有苦难；但你们可以放心，我已经胜了世界。</a:t>
            </a:r>
            <a:r>
              <a:rPr lang="en-US" altLang="zh-CN" sz="4400" b="1" i="1" dirty="0" smtClean="0"/>
              <a:t>”</a:t>
            </a:r>
            <a:endParaRPr lang="en-US" altLang="zh-CN" sz="4400" b="1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09800"/>
            <a:ext cx="4648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Autofit/>
          </a:bodyPr>
          <a:lstStyle/>
          <a:p>
            <a:r>
              <a:rPr lang="zh-CN" altLang="en-SG" sz="6000" b="1" dirty="0" smtClean="0"/>
              <a:t>实例</a:t>
            </a:r>
            <a:endParaRPr lang="zh-CN" altLang="en-SG" sz="6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83310"/>
            <a:ext cx="11887200" cy="5774690"/>
          </a:xfrm>
        </p:spPr>
        <p:txBody>
          <a:bodyPr>
            <a:normAutofit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 </a:t>
            </a:r>
            <a:r>
              <a:rPr lang="zh-CN" altLang="en-US" sz="4400" dirty="0"/>
              <a:t>当著名科学家迈克尔</a:t>
            </a:r>
            <a:r>
              <a:rPr lang="en-US" altLang="zh-CN" sz="4400" dirty="0"/>
              <a:t>.</a:t>
            </a:r>
            <a:r>
              <a:rPr lang="zh-CN" altLang="en-US" sz="4400" dirty="0"/>
              <a:t>法拉第快死了，一些记者记者就质疑他关于生死的推测。</a:t>
            </a:r>
            <a:endParaRPr lang="en-US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400" dirty="0" smtClean="0"/>
              <a:t>他回答说，</a:t>
            </a:r>
            <a:r>
              <a:rPr lang="en-US" altLang="zh-CN" sz="4400" dirty="0" smtClean="0"/>
              <a:t>“</a:t>
            </a:r>
            <a:r>
              <a:rPr lang="zh-CN" altLang="en-US" sz="4400" dirty="0" smtClean="0"/>
              <a:t>我不是推测，我安息在确定中。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400" dirty="0"/>
              <a:t>我知道</a:t>
            </a:r>
            <a:r>
              <a:rPr lang="en-US" sz="4400" dirty="0"/>
              <a:t> </a:t>
            </a:r>
            <a:r>
              <a:rPr lang="zh-CN" altLang="en-US" sz="4400" dirty="0"/>
              <a:t>我生命的救赎主，并且因为他活着所以我也活着。</a:t>
            </a:r>
            <a:r>
              <a:rPr lang="en-US" altLang="zh-CN" sz="4400" dirty="0"/>
              <a:t>”</a:t>
            </a:r>
            <a:r>
              <a:rPr lang="en-US" sz="4400" dirty="0"/>
              <a:t>                    </a:t>
            </a:r>
            <a:endParaRPr lang="en-US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400" dirty="0"/>
              <a:t>如果基督没有从死里复活，基督信仰就完全是想象。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400" dirty="0"/>
              <a:t>但我们很常忘记耶稣基督已经从坟墓里复活了这个真理。</a:t>
            </a:r>
            <a:endParaRPr lang="en-US" sz="35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12115800" cy="1524000"/>
          </a:xfrm>
        </p:spPr>
        <p:txBody>
          <a:bodyPr>
            <a:normAutofit fontScale="90000"/>
          </a:bodyPr>
          <a:lstStyle/>
          <a:p>
            <a:pPr lvl="0"/>
            <a:r>
              <a:rPr lang="en-US" sz="6000" b="1" dirty="0" smtClean="0"/>
              <a:t>3. </a:t>
            </a:r>
            <a:r>
              <a:rPr lang="zh-CN" altLang="en-US" sz="6000" b="1" dirty="0" smtClean="0"/>
              <a:t>至高君现今的呼召</a:t>
            </a:r>
            <a:br>
              <a:rPr lang="en-US" sz="4800" dirty="0"/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11205845" cy="5257800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SG" sz="4400" dirty="0" smtClean="0"/>
              <a:t>b. </a:t>
            </a:r>
            <a:r>
              <a:rPr lang="zh-CN" altLang="en-SG" sz="4400" dirty="0" smtClean="0"/>
              <a:t>他呼召我们把</a:t>
            </a:r>
            <a:r>
              <a:rPr lang="zh-CN" altLang="en-SG" sz="4400" u="sng" dirty="0" smtClean="0"/>
              <a:t>挂虑的事</a:t>
            </a:r>
            <a:r>
              <a:rPr lang="zh-CN" altLang="en-SG" sz="4400" dirty="0" smtClean="0"/>
              <a:t>在祷告中告诉他</a:t>
            </a:r>
            <a:endParaRPr lang="en-SG" sz="4400" dirty="0" smtClean="0"/>
          </a:p>
          <a:p>
            <a:pPr marL="0" indent="0">
              <a:buNone/>
            </a:pPr>
            <a:r>
              <a:rPr lang="en-SG" sz="4400" dirty="0" smtClean="0"/>
              <a:t> </a:t>
            </a:r>
            <a:r>
              <a:rPr lang="zh-CN" altLang="en-SG" sz="4400" dirty="0" smtClean="0"/>
              <a:t>腓立比书</a:t>
            </a:r>
            <a:r>
              <a:rPr lang="en-US" altLang="zh-CN" sz="4400" dirty="0" smtClean="0"/>
              <a:t>4</a:t>
            </a:r>
            <a:r>
              <a:rPr lang="zh-CN" altLang="en-US" sz="4400" dirty="0" smtClean="0"/>
              <a:t>：</a:t>
            </a:r>
            <a:r>
              <a:rPr lang="en-US" altLang="zh-CN" sz="4400" dirty="0" smtClean="0"/>
              <a:t>6</a:t>
            </a:r>
            <a:endParaRPr lang="en-SG" sz="4400" dirty="0" smtClean="0"/>
          </a:p>
          <a:p>
            <a:pPr marL="0" indent="0">
              <a:buNone/>
            </a:pPr>
            <a:endParaRPr lang="en-SG" sz="4400" b="1" i="1" dirty="0" smtClean="0"/>
          </a:p>
          <a:p>
            <a:pPr marL="0" indent="0">
              <a:buNone/>
            </a:pPr>
            <a:r>
              <a:rPr lang="en-US" altLang="en-SG" sz="4400" b="1" i="1" dirty="0" smtClean="0"/>
              <a:t>“</a:t>
            </a:r>
            <a:r>
              <a:rPr lang="zh-CN" altLang="en-US" sz="4400" b="1" i="1" dirty="0" smtClean="0"/>
              <a:t>应当一无挂虑，只要凡事借着祷告、祈求，和感谢，将你们所要的告诉神。</a:t>
            </a:r>
            <a:r>
              <a:rPr lang="en-US" altLang="zh-CN" sz="4400" b="1" i="1" dirty="0" smtClean="0"/>
              <a:t>”</a:t>
            </a:r>
            <a:endParaRPr lang="en-SG" sz="4400" b="1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SG" sz="4400" dirty="0" smtClean="0"/>
              <a:t>彼得前书</a:t>
            </a:r>
            <a:r>
              <a:rPr lang="en-US" altLang="zh-CN" sz="4400" dirty="0" smtClean="0"/>
              <a:t>5</a:t>
            </a:r>
            <a:r>
              <a:rPr lang="zh-CN" altLang="en-US" sz="4400" dirty="0" smtClean="0"/>
              <a:t>：</a:t>
            </a:r>
            <a:r>
              <a:rPr lang="en-US" altLang="zh-CN" sz="4400" dirty="0" smtClean="0"/>
              <a:t>7</a:t>
            </a:r>
            <a:endParaRPr lang="en-SG" sz="4400" b="1" i="1" dirty="0" smtClean="0"/>
          </a:p>
          <a:p>
            <a:pPr marL="0" indent="0">
              <a:buNone/>
            </a:pPr>
            <a:r>
              <a:rPr lang="en-US" altLang="en-SG" sz="4400" dirty="0" smtClean="0"/>
              <a:t>“</a:t>
            </a:r>
            <a:r>
              <a:rPr lang="zh-CN" altLang="en-US" sz="4400" dirty="0" smtClean="0"/>
              <a:t>你们要将一切的忧虑卸给神，因为他顾念你们。</a:t>
            </a:r>
            <a:r>
              <a:rPr lang="en-US" altLang="zh-CN" sz="4400" dirty="0" smtClean="0"/>
              <a:t>”</a:t>
            </a:r>
            <a:endParaRPr lang="en-US" altLang="zh-CN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12115800" cy="1798955"/>
          </a:xfrm>
        </p:spPr>
        <p:txBody>
          <a:bodyPr>
            <a:normAutofit/>
          </a:bodyPr>
          <a:lstStyle/>
          <a:p>
            <a:pPr lvl="0"/>
            <a:r>
              <a:rPr lang="en-US" sz="6000" b="1" dirty="0" smtClean="0"/>
              <a:t>3. </a:t>
            </a:r>
            <a:r>
              <a:rPr lang="zh-CN" altLang="en-US" sz="6000" b="1" dirty="0" smtClean="0"/>
              <a:t>至高君现今的呼召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118872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4400" dirty="0" smtClean="0"/>
              <a:t>c.</a:t>
            </a:r>
            <a:r>
              <a:rPr lang="zh-CN" altLang="en-SG" sz="4400" dirty="0" smtClean="0"/>
              <a:t>他呼召我们借着读经和默想接受他的安慰</a:t>
            </a:r>
            <a:endParaRPr lang="en-SG" sz="4400" dirty="0" smtClean="0"/>
          </a:p>
          <a:p>
            <a:pPr marL="0" indent="0">
              <a:buNone/>
            </a:pPr>
            <a:r>
              <a:rPr lang="zh-CN" altLang="en-SG" sz="4400" dirty="0" smtClean="0"/>
              <a:t>诗篇</a:t>
            </a:r>
            <a:r>
              <a:rPr lang="en-US" altLang="zh-CN" sz="4400" dirty="0" smtClean="0"/>
              <a:t>119</a:t>
            </a:r>
            <a:r>
              <a:rPr lang="zh-CN" altLang="en-US" sz="4400" dirty="0" smtClean="0"/>
              <a:t>：</a:t>
            </a:r>
            <a:r>
              <a:rPr lang="en-US" altLang="zh-CN" sz="4400" dirty="0" smtClean="0"/>
              <a:t>49-50</a:t>
            </a:r>
            <a:endParaRPr lang="en-SG" sz="4400" b="1" i="1" dirty="0" smtClean="0"/>
          </a:p>
          <a:p>
            <a:pPr marL="0" indent="0">
              <a:buNone/>
            </a:pPr>
            <a:r>
              <a:rPr lang="en-US" altLang="en-SG" sz="4400" b="1" i="1" dirty="0" smtClean="0"/>
              <a:t>“</a:t>
            </a:r>
            <a:r>
              <a:rPr lang="zh-CN" altLang="en-US" sz="4400" b="1" i="1" dirty="0" smtClean="0"/>
              <a:t>求你记念向你仆人所应许的话，叫我有盼望。这话将我救活了；我在患难</a:t>
            </a:r>
            <a:endParaRPr lang="zh-CN" altLang="en-US" sz="4400" b="1" i="1" dirty="0" smtClean="0"/>
          </a:p>
          <a:p>
            <a:pPr marL="0" indent="0">
              <a:buNone/>
            </a:pPr>
            <a:r>
              <a:rPr lang="zh-CN" altLang="en-US" sz="4400" b="1" i="1" dirty="0" smtClean="0"/>
              <a:t>中，因此得安慰。</a:t>
            </a:r>
            <a:r>
              <a:rPr lang="en-US" altLang="zh-CN" sz="4400" b="1" i="1" dirty="0" smtClean="0"/>
              <a:t>”</a:t>
            </a:r>
            <a:endParaRPr lang="en-US" altLang="zh-CN" sz="4400" b="1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40" y="3637279"/>
            <a:ext cx="403860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950" y="41910"/>
            <a:ext cx="12218670" cy="1459230"/>
          </a:xfrm>
        </p:spPr>
        <p:txBody>
          <a:bodyPr>
            <a:normAutofit fontScale="90000"/>
          </a:bodyPr>
          <a:lstStyle/>
          <a:p>
            <a:br>
              <a:rPr lang="en-US" b="1" dirty="0" smtClean="0"/>
            </a:br>
            <a:r>
              <a:rPr lang="en-US" sz="6000" b="1" dirty="0" smtClean="0"/>
              <a:t>3</a:t>
            </a:r>
            <a:r>
              <a:rPr lang="en-US" sz="6000" b="1" dirty="0"/>
              <a:t>. </a:t>
            </a:r>
            <a:r>
              <a:rPr lang="zh-CN" altLang="en-US" sz="6000" b="1" dirty="0"/>
              <a:t>至高君现今的呼召</a:t>
            </a:r>
            <a:br>
              <a:rPr lang="en-US" sz="67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28895"/>
          </a:xfrm>
        </p:spPr>
        <p:txBody>
          <a:bodyPr>
            <a:normAutofit lnSpcReduction="20000"/>
          </a:bodyPr>
          <a:lstStyle/>
          <a:p>
            <a:pPr marL="0" lvl="0" indent="0">
              <a:buNone/>
            </a:pPr>
            <a:r>
              <a:rPr lang="en-US" sz="4400" dirty="0" smtClean="0"/>
              <a:t>d.</a:t>
            </a:r>
            <a:r>
              <a:rPr lang="zh-CN" altLang="en-US" sz="4400" dirty="0" smtClean="0"/>
              <a:t>他揭示了自己是主并呼召我们</a:t>
            </a:r>
            <a:r>
              <a:rPr lang="zh-CN" altLang="en-US" sz="4400" u="sng" dirty="0" smtClean="0"/>
              <a:t>降服</a:t>
            </a:r>
            <a:r>
              <a:rPr lang="zh-CN" altLang="en-US" sz="4400" dirty="0" smtClean="0"/>
              <a:t>于他的统治</a:t>
            </a:r>
            <a:r>
              <a:rPr lang="en-US" altLang="zh-CN" sz="4400" dirty="0" smtClean="0"/>
              <a:t>28-29</a:t>
            </a:r>
            <a:r>
              <a:rPr lang="zh-CN" altLang="en-US" sz="4400" dirty="0" smtClean="0"/>
              <a:t>节</a:t>
            </a:r>
            <a:endParaRPr lang="en-US" sz="44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4400" dirty="0"/>
              <a:t>他不想做一个陌生人，观众或客人</a:t>
            </a:r>
            <a:endParaRPr lang="en-US" sz="44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他给他们看他是他们的主</a:t>
            </a:r>
            <a:endParaRPr lang="en-SG" sz="4400" dirty="0"/>
          </a:p>
          <a:p>
            <a:pPr marL="0" lvl="0" indent="0">
              <a:buNone/>
            </a:pPr>
            <a:r>
              <a:rPr lang="en-US" sz="2800" dirty="0"/>
              <a:t>28</a:t>
            </a:r>
            <a:r>
              <a:rPr lang="zh-CN" altLang="en-US" sz="4400" dirty="0"/>
              <a:t>将近他们所去的村子，耶稣好像还要往前行，他们却强留他，说：</a:t>
            </a:r>
            <a:r>
              <a:rPr lang="en-US" altLang="zh-CN" sz="4400" dirty="0"/>
              <a:t>”</a:t>
            </a:r>
            <a:r>
              <a:rPr lang="zh-CN" altLang="en-US" sz="4400" dirty="0"/>
              <a:t>时候晚了，日头已经平西了，请你同我们住下吧！</a:t>
            </a:r>
            <a:r>
              <a:rPr lang="en-US" altLang="zh-CN" sz="4400" dirty="0"/>
              <a:t>”</a:t>
            </a:r>
            <a:r>
              <a:rPr lang="zh-CN" altLang="en-US" sz="4400" dirty="0"/>
              <a:t>耶稣就进去，要同他们住下。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955"/>
            <a:ext cx="11582400" cy="1121410"/>
          </a:xfrm>
        </p:spPr>
        <p:txBody>
          <a:bodyPr>
            <a:normAutofit fontScale="90000"/>
          </a:bodyPr>
          <a:lstStyle/>
          <a:p>
            <a:br>
              <a:rPr lang="en-US" b="1" dirty="0" smtClean="0"/>
            </a:br>
            <a:br>
              <a:rPr lang="en-US" b="1" dirty="0" smtClean="0"/>
            </a:br>
            <a:r>
              <a:rPr lang="en-US" sz="6000" b="1" dirty="0" smtClean="0"/>
              <a:t>3</a:t>
            </a:r>
            <a:r>
              <a:rPr lang="en-US" sz="6000" b="1" dirty="0"/>
              <a:t>. </a:t>
            </a:r>
            <a:r>
              <a:rPr lang="zh-CN" altLang="en-US" sz="6000" b="1" dirty="0"/>
              <a:t>至高君现今的呼召</a:t>
            </a:r>
            <a:br>
              <a:rPr lang="en-US" sz="6700" b="1" dirty="0"/>
            </a:br>
            <a:br>
              <a:rPr lang="en-US" sz="67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6706870" cy="494855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SG" b="1" i="1" dirty="0"/>
          </a:p>
          <a:p>
            <a:pPr marL="0" lvl="0" indent="0">
              <a:buNone/>
            </a:pPr>
            <a:r>
              <a:rPr lang="en-US" sz="2800" b="1" i="1" dirty="0"/>
              <a:t>30 </a:t>
            </a:r>
            <a:r>
              <a:rPr lang="zh-CN" altLang="en-US" sz="4400" b="1" i="1" dirty="0"/>
              <a:t>到了坐席的时候，耶稣拿起饼来，祝谢了，擘开，递给他们。</a:t>
            </a:r>
            <a:r>
              <a:rPr lang="en-US" altLang="zh-CN" sz="2800" b="1" i="1" dirty="0"/>
              <a:t>31</a:t>
            </a:r>
            <a:r>
              <a:rPr lang="zh-CN" altLang="en-US" sz="4400" b="1" i="1" dirty="0"/>
              <a:t>他们的眼睛明亮了，这才认出他来。忽然耶稣不见了。</a:t>
            </a:r>
            <a:endParaRPr lang="zh-CN" altLang="en-US" sz="4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2057400"/>
            <a:ext cx="4087504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  </a:t>
            </a:r>
            <a:r>
              <a:rPr lang="zh-CN" altLang="en-US" sz="6000" b="1" dirty="0"/>
              <a:t>应用</a:t>
            </a:r>
            <a:endParaRPr lang="zh-CN" alt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8110"/>
            <a:ext cx="7969885" cy="5469890"/>
          </a:xfrm>
        </p:spPr>
        <p:txBody>
          <a:bodyPr>
            <a:normAutofit fontScale="9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4400" dirty="0"/>
              <a:t>复活的救主耶稣知道我们的悲痛</a:t>
            </a:r>
            <a:endParaRPr lang="en-US" sz="44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4400" dirty="0"/>
              <a:t>复活的救主耶稣知道我们的失望</a:t>
            </a:r>
            <a:endParaRPr lang="en-US" sz="44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4400" dirty="0" smtClean="0">
                <a:sym typeface="+mn-ea"/>
              </a:rPr>
              <a:t>哪怕在我们缺乏信心的时候</a:t>
            </a:r>
            <a:r>
              <a:rPr lang="zh-CN" altLang="en-US" sz="4400" dirty="0" smtClean="0"/>
              <a:t>复活的救主耶稣也知道</a:t>
            </a:r>
            <a:endParaRPr lang="en-US" sz="44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sz="4400" dirty="0" smtClean="0"/>
              <a:t>复活的救主不想做我们生命中的观众或客人或访客</a:t>
            </a:r>
            <a:endParaRPr lang="en-US" sz="44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zh-CN" altLang="en-US" sz="4400" dirty="0" smtClean="0"/>
              <a:t>复活的救主想做我们生命的至高君</a:t>
            </a:r>
            <a:endParaRPr lang="en-US" sz="36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45" y="1417955"/>
            <a:ext cx="3881755" cy="4297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 smtClean="0"/>
              <a:t>至高君的邀请</a:t>
            </a:r>
            <a:endParaRPr lang="zh-CN" altLang="en-US" sz="6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314565" cy="5029200"/>
          </a:xfrm>
        </p:spPr>
        <p:txBody>
          <a:bodyPr>
            <a:normAutofit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4400" dirty="0"/>
              <a:t>相信他是活着的神而不是死的</a:t>
            </a:r>
            <a:endParaRPr lang="en-US" sz="44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4400" dirty="0"/>
              <a:t>把我们的悲痛，失望和景况，缺乏信心都倾吐出来</a:t>
            </a:r>
            <a:endParaRPr lang="en-US" sz="44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4400" dirty="0"/>
              <a:t>从他的话里去寻求安慰</a:t>
            </a:r>
            <a:endParaRPr lang="en-US" sz="44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4400" dirty="0"/>
              <a:t>降服于耶稣的统治</a:t>
            </a:r>
            <a:endParaRPr lang="en-US" sz="4000" dirty="0"/>
          </a:p>
          <a:p>
            <a:pPr algn="r"/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209800"/>
            <a:ext cx="4267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 smtClean="0"/>
              <a:t>复活与我们有关</a:t>
            </a:r>
            <a:endParaRPr lang="zh-CN" altLang="en-US" sz="6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963400" cy="5334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两千多年前发生的事改变了人类历史的进程，从主前到公元后</a:t>
            </a:r>
            <a:r>
              <a:rPr lang="en-US" altLang="zh-CN" sz="4400" dirty="0" smtClean="0"/>
              <a:t>---</a:t>
            </a:r>
            <a:r>
              <a:rPr lang="zh-CN" altLang="en-US" sz="4400" dirty="0" smtClean="0"/>
              <a:t>禧年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这事极戏剧化地完全改变了</a:t>
            </a:r>
            <a:r>
              <a:rPr lang="zh-CN" altLang="en-US" sz="4400" dirty="0" smtClean="0">
                <a:sym typeface="+mn-ea"/>
              </a:rPr>
              <a:t>除一个殉道者外的全部</a:t>
            </a:r>
            <a:r>
              <a:rPr lang="en-US" altLang="zh-CN" sz="4400" dirty="0" smtClean="0"/>
              <a:t>11</a:t>
            </a:r>
            <a:r>
              <a:rPr lang="zh-CN" altLang="en-US" sz="4400" dirty="0" smtClean="0"/>
              <a:t>个耶稣门徒的人生，那就是耶稣基督的复活</a:t>
            </a:r>
            <a:endParaRPr lang="zh-CN" alt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 smtClean="0">
                <a:sym typeface="+mn-ea"/>
              </a:rPr>
              <a:t>复活与我们有关</a:t>
            </a:r>
            <a:endParaRPr lang="zh-CN" altLang="en-US" sz="6000" b="1" dirty="0" smtClean="0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963400" cy="5334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世上没有任何其他的宗教领袖或哲学领袖被称为复活的救主的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佛陀死了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梵天死了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卡尔</a:t>
            </a:r>
            <a:r>
              <a:rPr lang="en-US" altLang="zh-CN" sz="4400" dirty="0" smtClean="0"/>
              <a:t>.</a:t>
            </a:r>
            <a:r>
              <a:rPr lang="zh-CN" altLang="en-US" sz="4400" dirty="0" smtClean="0"/>
              <a:t>马克思死了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但是耶稣，从死里复活                                           了</a:t>
            </a:r>
            <a:endParaRPr lang="zh-CN" altLang="en-US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2307590"/>
            <a:ext cx="5984240" cy="432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995045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ym typeface="+mn-ea"/>
              </a:rPr>
              <a:t>复活与我们有关</a:t>
            </a:r>
            <a:endParaRPr lang="zh-CN" altLang="en-US" sz="6000" b="1" dirty="0" smtClean="0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963400" cy="5334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zh-CN" altLang="en-US" sz="4400" b="1" u="sng" dirty="0" smtClean="0"/>
              <a:t>复活是上帝给人的凭据</a:t>
            </a:r>
            <a:r>
              <a:rPr lang="zh-CN" altLang="en-US" sz="4400" dirty="0" smtClean="0"/>
              <a:t>，证明耶稣的死为我们的罪付了赎价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耶稣在十字架上的第六句话是</a:t>
            </a:r>
            <a:r>
              <a:rPr lang="en-US" altLang="zh-CN" sz="4400" dirty="0" smtClean="0"/>
              <a:t>“</a:t>
            </a:r>
            <a:r>
              <a:rPr lang="zh-CN" altLang="en-US" sz="4400" dirty="0" smtClean="0"/>
              <a:t>成了</a:t>
            </a:r>
            <a:r>
              <a:rPr lang="en-US" altLang="zh-CN" sz="4400" dirty="0" smtClean="0"/>
              <a:t>”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在希腊语中是 </a:t>
            </a:r>
            <a:r>
              <a:rPr lang="en-US" sz="4400" dirty="0" smtClean="0">
                <a:sym typeface="+mn-ea"/>
              </a:rPr>
              <a:t>Tuh-Tell Uhsty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意思是在帐单上注明账付清了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基督的死是为人的救赎付了赎价</a:t>
            </a:r>
            <a:endParaRPr lang="zh-CN" alt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 smtClean="0">
                <a:sym typeface="+mn-ea"/>
              </a:rPr>
              <a:t>复活与我们有关</a:t>
            </a:r>
            <a:endParaRPr lang="zh-CN" altLang="en-US" sz="6000" b="1" dirty="0" smtClean="0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963400" cy="5334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如果耶稣没有从坟墓里复活，我们就仍在罪中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哥林多前书</a:t>
            </a:r>
            <a:r>
              <a:rPr lang="en-US" altLang="zh-CN" sz="4400" dirty="0" smtClean="0"/>
              <a:t>15</a:t>
            </a:r>
            <a:r>
              <a:rPr lang="zh-CN" altLang="en-US" sz="4400" dirty="0" smtClean="0"/>
              <a:t>：</a:t>
            </a:r>
            <a:r>
              <a:rPr lang="en-US" altLang="zh-CN" sz="4400" dirty="0" smtClean="0"/>
              <a:t>17-19</a:t>
            </a:r>
            <a:endParaRPr lang="en-SG" b="1" i="1" dirty="0"/>
          </a:p>
          <a:p>
            <a:pPr marL="0" indent="0">
              <a:buNone/>
            </a:pPr>
            <a:r>
              <a:rPr lang="en-US" sz="2800" b="1" i="1" dirty="0" smtClean="0"/>
              <a:t>17</a:t>
            </a:r>
            <a:r>
              <a:rPr lang="zh-CN" altLang="en-US" sz="4400" b="1" i="1" dirty="0" smtClean="0"/>
              <a:t>基督若没有复活，你们的信便是徒然，你们仍在罪里。</a:t>
            </a:r>
            <a:r>
              <a:rPr lang="en-US" altLang="zh-CN" sz="2800" b="1" i="1" dirty="0" smtClean="0"/>
              <a:t>18</a:t>
            </a:r>
            <a:r>
              <a:rPr lang="zh-CN" altLang="en-US" sz="4400" b="1" i="1" dirty="0" smtClean="0"/>
              <a:t>就是在基督里睡了的人也灭亡了。</a:t>
            </a:r>
            <a:r>
              <a:rPr lang="en-US" altLang="zh-CN" sz="2800" b="1" i="1" dirty="0" smtClean="0"/>
              <a:t>19</a:t>
            </a:r>
            <a:r>
              <a:rPr lang="zh-CN" altLang="en-US" sz="4400" b="1" i="1" dirty="0" smtClean="0"/>
              <a:t>我们若靠基督只在今生有指望，就算比众人更可怜。</a:t>
            </a:r>
            <a:endParaRPr lang="zh-CN" altLang="en-US" sz="4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205"/>
            <a:ext cx="10972800" cy="109093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ym typeface="+mn-ea"/>
              </a:rPr>
              <a:t>复活与我们有关</a:t>
            </a:r>
            <a:endParaRPr lang="zh-CN" altLang="en-US" sz="6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280275" cy="5562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这是人听说过的最大的神迹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如果没有耶稣的复活，基督教就是一个死的，失败的宗教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因为耶稣从死里复活，今日它是一个得胜的宗教</a:t>
            </a:r>
            <a:endParaRPr lang="zh-CN" altLang="en-US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00" y="2092325"/>
            <a:ext cx="4711700" cy="3560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ym typeface="+mn-ea"/>
              </a:rPr>
              <a:t>复活与我们有关</a:t>
            </a:r>
            <a:endParaRPr lang="zh-CN" altLang="en-US" sz="6000" b="1" dirty="0" smtClean="0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0320"/>
            <a:ext cx="11811000" cy="533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1. </a:t>
            </a:r>
            <a:r>
              <a:rPr lang="zh-CN" altLang="en-US" sz="4400" b="1" dirty="0" smtClean="0"/>
              <a:t>它与我们有关是因为从耶稣靠着复活战胜死亡证明了</a:t>
            </a:r>
            <a:r>
              <a:rPr lang="zh-CN" altLang="en-US" sz="4400" b="1" u="sng" dirty="0" smtClean="0"/>
              <a:t>耶稣的全能</a:t>
            </a:r>
            <a:endParaRPr lang="en-SG" sz="4400" b="1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SG" sz="4400" b="1" i="1" dirty="0"/>
              <a:t>耶稣预言（马太福音</a:t>
            </a:r>
            <a:r>
              <a:rPr lang="en-US" altLang="zh-CN" sz="4400" b="1" i="1" dirty="0"/>
              <a:t>16:21</a:t>
            </a:r>
            <a:r>
              <a:rPr lang="zh-CN" altLang="en-US" sz="4400" b="1" i="1" dirty="0"/>
              <a:t>）          从此，耶稣才指示门徒，他必须上耶路撒冷去，受长老、祭司长、文士许多的苦，并且被杀，第三日复活。</a:t>
            </a:r>
            <a:endParaRPr lang="en-US" sz="4000" b="1" i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600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ym typeface="+mn-ea"/>
              </a:rPr>
              <a:t>复活与我们有关</a:t>
            </a:r>
            <a:endParaRPr lang="zh-CN" altLang="en-US" sz="6000" b="1" dirty="0" smtClean="0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6160"/>
            <a:ext cx="7239000" cy="5603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2. </a:t>
            </a:r>
            <a:r>
              <a:rPr lang="zh-CN" altLang="en-US" sz="4400" b="1" i="1" dirty="0" smtClean="0"/>
              <a:t>它与我们有关是因为通过他的复活我们从罪中得到了</a:t>
            </a:r>
            <a:r>
              <a:rPr lang="zh-CN" altLang="en-US" sz="4400" b="1" i="1" u="sng" dirty="0" smtClean="0"/>
              <a:t>赦免和救赎</a:t>
            </a:r>
            <a:endParaRPr lang="en-US" sz="4400" b="1" i="1" u="sn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4400" dirty="0" smtClean="0"/>
              <a:t>哥林多前书</a:t>
            </a:r>
            <a:r>
              <a:rPr lang="en-US" altLang="zh-CN" sz="4400" dirty="0" smtClean="0"/>
              <a:t>15</a:t>
            </a:r>
            <a:r>
              <a:rPr lang="zh-CN" altLang="en-US" sz="4400" dirty="0" smtClean="0"/>
              <a:t>：</a:t>
            </a:r>
            <a:r>
              <a:rPr lang="en-US" altLang="zh-CN" sz="4400" dirty="0" smtClean="0"/>
              <a:t>17</a:t>
            </a:r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SG" sz="4400" b="1" i="1" dirty="0"/>
              <a:t>基督若没有复活，你们的信便是徒然，我们仍在罪里。</a:t>
            </a:r>
            <a:endParaRPr lang="zh-CN" altLang="en-SG" sz="4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020" y="2209800"/>
            <a:ext cx="428434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2187</Words>
  <Application>WPS 演示</Application>
  <PresentationFormat>Widescreen</PresentationFormat>
  <Paragraphs>177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Algerian</vt:lpstr>
      <vt:lpstr>Calibri</vt:lpstr>
      <vt:lpstr>Gabriola</vt:lpstr>
      <vt:lpstr>微软雅黑</vt:lpstr>
      <vt:lpstr>Arial Unicode MS</vt:lpstr>
      <vt:lpstr>Office Theme</vt:lpstr>
      <vt:lpstr>Office 主题​​</vt:lpstr>
      <vt:lpstr> 卢萨卡华人基督教会</vt:lpstr>
      <vt:lpstr>实例</vt:lpstr>
      <vt:lpstr>复活与我们有关</vt:lpstr>
      <vt:lpstr>复活与我们有关</vt:lpstr>
      <vt:lpstr>复活与我们有关</vt:lpstr>
      <vt:lpstr>复活与我们有关</vt:lpstr>
      <vt:lpstr>复活与我们有关</vt:lpstr>
      <vt:lpstr>复活与我们有关</vt:lpstr>
      <vt:lpstr>复活与我们有关</vt:lpstr>
      <vt:lpstr>复活与我们有关</vt:lpstr>
      <vt:lpstr>复活与我们有关</vt:lpstr>
      <vt:lpstr>复活的救主遇到灰心的门徒 路加福音24：28-35</vt:lpstr>
      <vt:lpstr>门徒悲哀的情形</vt:lpstr>
      <vt:lpstr>1. 门徒悲哀的情形</vt:lpstr>
      <vt:lpstr>2. 复活救主的介入</vt:lpstr>
      <vt:lpstr>2. 复活救主的介入</vt:lpstr>
      <vt:lpstr>2. 复活救主的介入</vt:lpstr>
      <vt:lpstr>2. 复活救主的介入</vt:lpstr>
      <vt:lpstr>3. 至高君现今的呼召 </vt:lpstr>
      <vt:lpstr>3. 至高君现今的呼召 </vt:lpstr>
      <vt:lpstr>3. 至高君现今的呼召 </vt:lpstr>
      <vt:lpstr> 3. 至高君现今的呼召 </vt:lpstr>
      <vt:lpstr>  3. 至高君现今的呼召  </vt:lpstr>
      <vt:lpstr>  应用</vt:lpstr>
      <vt:lpstr>至高君的邀请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Administrator2</cp:lastModifiedBy>
  <cp:revision>243</cp:revision>
  <cp:lastPrinted>2015-07-14T14:44:00Z</cp:lastPrinted>
  <dcterms:created xsi:type="dcterms:W3CDTF">2015-01-08T16:01:00Z</dcterms:created>
  <dcterms:modified xsi:type="dcterms:W3CDTF">2019-04-23T14:41:59Z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