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9"/>
  </p:notesMasterIdLst>
  <p:handoutMasterIdLst>
    <p:handoutMasterId r:id="rId100"/>
  </p:handoutMasterIdLst>
  <p:sldIdLst>
    <p:sldId id="387" r:id="rId2"/>
    <p:sldId id="420" r:id="rId3"/>
    <p:sldId id="410" r:id="rId4"/>
    <p:sldId id="268" r:id="rId5"/>
    <p:sldId id="388" r:id="rId6"/>
    <p:sldId id="269" r:id="rId7"/>
    <p:sldId id="270" r:id="rId8"/>
    <p:sldId id="262" r:id="rId9"/>
    <p:sldId id="264" r:id="rId10"/>
    <p:sldId id="417" r:id="rId11"/>
    <p:sldId id="321" r:id="rId12"/>
    <p:sldId id="322" r:id="rId13"/>
    <p:sldId id="324" r:id="rId14"/>
    <p:sldId id="392" r:id="rId15"/>
    <p:sldId id="394" r:id="rId16"/>
    <p:sldId id="393" r:id="rId17"/>
    <p:sldId id="395" r:id="rId18"/>
    <p:sldId id="323" r:id="rId19"/>
    <p:sldId id="325" r:id="rId20"/>
    <p:sldId id="273" r:id="rId21"/>
    <p:sldId id="274" r:id="rId22"/>
    <p:sldId id="418" r:id="rId23"/>
    <p:sldId id="419" r:id="rId24"/>
    <p:sldId id="275" r:id="rId25"/>
    <p:sldId id="277" r:id="rId26"/>
    <p:sldId id="327" r:id="rId27"/>
    <p:sldId id="386" r:id="rId28"/>
    <p:sldId id="331" r:id="rId29"/>
    <p:sldId id="329" r:id="rId30"/>
    <p:sldId id="396" r:id="rId31"/>
    <p:sldId id="397" r:id="rId32"/>
    <p:sldId id="330" r:id="rId33"/>
    <p:sldId id="406" r:id="rId34"/>
    <p:sldId id="332" r:id="rId35"/>
    <p:sldId id="401" r:id="rId36"/>
    <p:sldId id="404" r:id="rId37"/>
    <p:sldId id="402" r:id="rId38"/>
    <p:sldId id="403" r:id="rId39"/>
    <p:sldId id="411" r:id="rId40"/>
    <p:sldId id="389" r:id="rId41"/>
    <p:sldId id="390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41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3" r:id="rId63"/>
    <p:sldId id="354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85" r:id="rId83"/>
    <p:sldId id="374" r:id="rId84"/>
    <p:sldId id="375" r:id="rId85"/>
    <p:sldId id="414" r:id="rId86"/>
    <p:sldId id="377" r:id="rId87"/>
    <p:sldId id="376" r:id="rId88"/>
    <p:sldId id="378" r:id="rId89"/>
    <p:sldId id="379" r:id="rId90"/>
    <p:sldId id="380" r:id="rId91"/>
    <p:sldId id="381" r:id="rId92"/>
    <p:sldId id="382" r:id="rId93"/>
    <p:sldId id="383" r:id="rId94"/>
    <p:sldId id="384" r:id="rId95"/>
    <p:sldId id="416" r:id="rId96"/>
    <p:sldId id="415" r:id="rId97"/>
    <p:sldId id="398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107"/>
    <a:srgbClr val="984807"/>
    <a:srgbClr val="3709B7"/>
    <a:srgbClr val="009900"/>
    <a:srgbClr val="CC0099"/>
    <a:srgbClr val="660033"/>
    <a:srgbClr val="21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F71DFB7-D6D6-4251-93CA-042ACF1D302C}" type="datetimeFigureOut">
              <a:rPr lang="zh-CN" altLang="en-US"/>
              <a:pPr/>
              <a:t>11/14/18</a:t>
            </a:fld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8758B8C-AE6E-4F5E-918B-F72B1B4003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93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918887-49D6-408A-A935-7279CDD9D11B}" type="datetimeFigureOut">
              <a:rPr lang="zh-CN" altLang="en-US"/>
              <a:pPr/>
              <a:t>11/14/18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EEF1EC1-FBB9-4183-96E6-C0C831DDC6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0206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D06F-FF40-4F03-BED2-4211DF3E5CF3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FCFAC-DC5B-4C82-AE92-FCBCAF718037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99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72E1-AA89-4F16-98C4-CDC309E295F5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8E9A-F6AA-4767-8E02-7738B86E8289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037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66E-4AB7-441D-BA46-9F7CC4D66889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3C7F-FCCF-4070-AD20-EB62EBD40EA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27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4A77-27E1-4A5E-9981-D470E93D97F9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9A0F-A86D-4D86-8826-55C78291C5DC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9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CE5E-7135-44F7-A8BF-B5C4ADCBE918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0624-4EE5-4230-BAE1-E1C8A213BF2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4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FC5C-F22D-409C-9752-4F79F395A162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FA8E-BF84-4BA3-960E-5E86B5B58861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712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4F15-473B-4B37-A3F4-A212A6615939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9A27-542F-4EAA-9146-CBE01BA1202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38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2140-C8D9-4792-917B-02BE8DC14D20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D1B-BAD5-4F56-988D-AFD7FAA94380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49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8BC7-1DA3-4BC6-9881-3D9DA7486F81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421F-50BF-4A3B-9021-B93E764140C8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087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2B69-E39F-4760-8215-51FD914117F2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B7CD-CDAE-4DB6-A098-CB59787AB25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808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585-932A-4036-8436-7BAD3E0E80E2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855E-C0B9-498B-AD35-7ECDDAEFD92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64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832C-EC6F-49B5-A2DB-6905D7610EEA}" type="datetimeFigureOut">
              <a:rPr lang="zh-CN" altLang="en-US" smtClean="0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F24F-D5FE-4794-9BB0-6788BF63BAC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96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创意全面式研经法</a:t>
            </a:r>
            <a:endParaRPr lang="en-SG" sz="5400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是一种全面又详细的</a:t>
            </a:r>
            <a:endParaRPr lang="en-US" altLang="zh-CN" sz="4800" b="1" dirty="0">
              <a:solidFill>
                <a:srgbClr val="000090"/>
              </a:solidFill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归纳法解经方式</a:t>
            </a:r>
            <a:r>
              <a:rPr lang="zh-CN" altLang="en-US" sz="4000" b="1" dirty="0"/>
              <a:t>。</a:t>
            </a:r>
            <a:endParaRPr lang="en-US" altLang="zh-CN" sz="4000" b="1" dirty="0"/>
          </a:p>
          <a:p>
            <a:pPr marL="0" indent="0" algn="ctr">
              <a:buNone/>
            </a:pPr>
            <a:endParaRPr lang="en-US" altLang="zh-CN" sz="4000" b="1" dirty="0"/>
          </a:p>
        </p:txBody>
      </p:sp>
    </p:spTree>
    <p:extLst>
      <p:ext uri="{BB962C8B-B14F-4D97-AF65-F5344CB8AC3E}">
        <p14:creationId xmlns:p14="http://schemas.microsoft.com/office/powerpoint/2010/main" val="31618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  <a:latin typeface="Comic Sans MS"/>
                <a:cs typeface="Comic Sans MS"/>
              </a:rPr>
              <a:t>0  1  2  3  4  5  6  7  8  9</a:t>
            </a:r>
          </a:p>
          <a:p>
            <a:pPr marL="0" indent="0">
              <a:buNone/>
              <a:tabLst>
                <a:tab pos="720725" algn="l"/>
                <a:tab pos="1520825" algn="l"/>
                <a:tab pos="2336800" algn="l"/>
                <a:tab pos="3135313" algn="l"/>
                <a:tab pos="3951288" algn="l"/>
                <a:tab pos="4751388" algn="l"/>
                <a:tab pos="5565775" algn="l"/>
                <a:tab pos="6365875" algn="l"/>
                <a:tab pos="7259638" algn="l"/>
              </a:tabLst>
            </a:pP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令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衣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宋体 (Body)"/>
                <a:cs typeface="宋体 (Body)"/>
              </a:rPr>
              <a:t>耳</a:t>
            </a:r>
            <a:r>
              <a:rPr lang="en-US" altLang="zh-CN" sz="4800" b="1" dirty="0">
                <a:solidFill>
                  <a:srgbClr val="0000FF"/>
                </a:solidFill>
                <a:latin typeface="宋体 (Body)"/>
                <a:cs typeface="宋体 (Body)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宋体 (Body)"/>
                <a:cs typeface="宋体 (Body)"/>
              </a:rPr>
              <a:t>山</a:t>
            </a:r>
            <a:r>
              <a:rPr lang="en-US" altLang="zh-CN" sz="4800" b="1" dirty="0">
                <a:solidFill>
                  <a:srgbClr val="0000FF"/>
                </a:solidFill>
                <a:latin typeface="宋体 (Body)"/>
                <a:cs typeface="宋体 (Body)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市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舞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柳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气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爸</a:t>
            </a:r>
            <a:r>
              <a:rPr lang="en-US" altLang="zh-CN" sz="4800" b="1" dirty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0000FF"/>
                </a:solidFill>
                <a:latin typeface="Comic Sans MS"/>
                <a:cs typeface="Comic Sans MS"/>
              </a:rPr>
              <a:t>酒</a:t>
            </a:r>
            <a:endParaRPr lang="en-US" altLang="zh-CN" sz="48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0" indent="0">
              <a:buNone/>
              <a:tabLst>
                <a:tab pos="720725" algn="l"/>
                <a:tab pos="1520825" algn="l"/>
                <a:tab pos="2241550" algn="l"/>
                <a:tab pos="3135313" algn="l"/>
                <a:tab pos="3951288" algn="l"/>
                <a:tab pos="4751388" algn="l"/>
                <a:tab pos="5565775" algn="l"/>
                <a:tab pos="6365875" algn="l"/>
                <a:tab pos="7259638" algn="l"/>
              </a:tabLst>
            </a:pP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邻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义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鹅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善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室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武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榴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骑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	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霸</a:t>
            </a:r>
            <a:r>
              <a:rPr lang="en-US" altLang="zh-CN" sz="4800" b="1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zh-CN" altLang="en-US" sz="4800" b="1" dirty="0">
                <a:solidFill>
                  <a:srgbClr val="660066"/>
                </a:solidFill>
                <a:latin typeface="Comic Sans MS"/>
                <a:cs typeface="Comic Sans MS"/>
              </a:rPr>
              <a:t>舅</a:t>
            </a:r>
            <a:endParaRPr lang="en-US" sz="4800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282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单单用左脑研经</a:t>
            </a:r>
            <a:endParaRPr lang="en-SG" sz="4800" b="1" dirty="0">
              <a:solidFill>
                <a:srgbClr val="FC01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圣经是黑白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所以只用上左脑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或半脑， 但我们却什么都要查。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	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结果：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2417763" indent="-534988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眼花缭乱。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2417763" indent="-534988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难集中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2417763" indent="-534988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忽略细节。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2417763" indent="-534988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资料太多，集合不了。</a:t>
            </a:r>
            <a:endParaRPr lang="en-SG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altLang="zh-CN" b="1" dirty="0"/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514350" indent="-514350">
              <a:buAutoNum type="arabicPeriod"/>
            </a:pPr>
            <a:endParaRPr lang="en-S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左右脑 并用</a:t>
            </a:r>
            <a:endParaRPr lang="en-SG" sz="54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黑白加上</a:t>
            </a:r>
            <a:r>
              <a:rPr lang="zh-CN" altLang="en-US" sz="4000" b="1" dirty="0">
                <a:solidFill>
                  <a:srgbClr val="660033"/>
                </a:solidFill>
                <a:latin typeface="华文楷体"/>
                <a:ea typeface="华文楷体"/>
                <a:cs typeface="华文楷体"/>
              </a:rPr>
              <a:t>颜</a:t>
            </a:r>
            <a:r>
              <a:rPr lang="zh-CN" altLang="en-US" sz="40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色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就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左右脑并用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algn="ctr">
              <a:buNone/>
            </a:pPr>
            <a:endParaRPr lang="en-US" altLang="zh-CN" b="1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SG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2743200"/>
            <a:ext cx="739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单用</a:t>
            </a:r>
            <a:r>
              <a:rPr lang="zh-CN" altLang="en-US" sz="4800" b="1" dirty="0">
                <a:latin typeface="华文楷体"/>
                <a:ea typeface="华文楷体"/>
                <a:cs typeface="华文楷体"/>
              </a:rPr>
              <a:t>左脑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却什么都要查。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742950" indent="-742950">
              <a:buAutoNum type="arabicPeriod"/>
            </a:pPr>
            <a:r>
              <a:rPr lang="zh-CN" altLang="en-US" sz="4800" b="1" dirty="0">
                <a:solidFill>
                  <a:srgbClr val="000090"/>
                </a:solidFill>
                <a:latin typeface="华文楷体"/>
                <a:ea typeface="华文楷体"/>
                <a:cs typeface="华文楷体"/>
              </a:rPr>
              <a:t>左</a:t>
            </a:r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右</a:t>
            </a:r>
            <a:r>
              <a:rPr lang="zh-CN" altLang="en-US" sz="4800" b="1" dirty="0">
                <a:solidFill>
                  <a:srgbClr val="800000"/>
                </a:solidFill>
                <a:latin typeface="华文楷体"/>
                <a:ea typeface="华文楷体"/>
                <a:cs typeface="华文楷体"/>
              </a:rPr>
              <a:t>脑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并用但只查一个事项。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742950" indent="-742950">
              <a:buAutoNum type="arabicPeriod"/>
            </a:pP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algn="ctr"/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那一个比较有效？ </a:t>
            </a:r>
            <a:endParaRPr lang="en-SG" sz="4000" dirty="0"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研经工具</a:t>
            </a:r>
            <a:endParaRPr lang="en-SG" sz="54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Autofit/>
          </a:bodyPr>
          <a:lstStyle/>
          <a:p>
            <a:pPr marL="2417763" indent="-446088" algn="l">
              <a:buAutoNum type="arabicPeriod"/>
            </a:pPr>
            <a:r>
              <a:rPr lang="zh-CN" altLang="en-US" sz="4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圣经</a:t>
            </a:r>
            <a:endParaRPr lang="en-US" altLang="zh-CN" sz="40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2417763" indent="-446088" algn="l">
              <a:buAutoNum type="arabicPeriod"/>
            </a:pPr>
            <a:r>
              <a:rPr lang="zh-CN" altLang="en-US" sz="4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彩</a:t>
            </a:r>
            <a:r>
              <a:rPr lang="zh-CN" altLang="en-US" sz="40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色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铅</a:t>
            </a:r>
            <a:r>
              <a:rPr lang="zh-CN" altLang="en-US" sz="4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笔</a:t>
            </a:r>
            <a:endParaRPr lang="en-US" altLang="zh-CN" sz="4000" b="1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  <a:p>
            <a:pPr marL="2417763" indent="-446088" algn="l">
              <a:buAutoNum type="arabicPeriod"/>
            </a:pPr>
            <a:r>
              <a:rPr lang="zh-CN" altLang="en-US" sz="4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常识</a:t>
            </a:r>
            <a:endParaRPr lang="en-US" altLang="zh-CN" sz="40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2417763" indent="-446088" algn="l"/>
            <a:endParaRPr lang="en-US" altLang="zh-CN" sz="40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2417763" indent="-1973263"/>
            <a:r>
              <a:rPr lang="zh-CN" altLang="en-US" sz="4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上课期间不看解经书，</a:t>
            </a:r>
            <a:endParaRPr lang="en-US" altLang="zh-CN" sz="40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2417763" indent="-1973263"/>
            <a:r>
              <a:rPr lang="zh-CN" altLang="en-US" sz="4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或助读圣经</a:t>
            </a:r>
            <a:r>
              <a:rPr lang="zh-CN" altLang="en-US" sz="4000" b="1" dirty="0">
                <a:solidFill>
                  <a:schemeClr val="tx1"/>
                </a:solidFill>
              </a:rPr>
              <a:t>。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4300" dirty="0">
                <a:latin typeface="Comic Sans MS" pitchFamily="66" charset="0"/>
                <a:ea typeface="宋体" pitchFamily="2" charset="-122"/>
              </a:rPr>
              <a:t/>
            </a:r>
            <a:br>
              <a:rPr lang="zh-CN" altLang="en-US" sz="4300" dirty="0">
                <a:latin typeface="Comic Sans MS" pitchFamily="66" charset="0"/>
                <a:ea typeface="宋体" pitchFamily="2" charset="-122"/>
              </a:rPr>
            </a:br>
            <a:r>
              <a:rPr lang="en-US" altLang="zh-CN" sz="4300" dirty="0">
                <a:latin typeface="Comic Sans MS" pitchFamily="66" charset="0"/>
                <a:cs typeface="隶书"/>
              </a:rPr>
              <a:t> </a:t>
            </a:r>
            <a:r>
              <a:rPr lang="en-US" altLang="zh-CN" sz="53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解 </a:t>
            </a:r>
            <a:r>
              <a:rPr lang="zh-CN" altLang="en-US" sz="53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经 不 可 触 犯 语 境 </a:t>
            </a:r>
            <a:r>
              <a:rPr lang="zh-CN" altLang="en-US" sz="4500" b="1" dirty="0">
                <a:solidFill>
                  <a:srgbClr val="FFFF00"/>
                </a:solidFill>
                <a:cs typeface="隶书"/>
              </a:rPr>
              <a:t/>
            </a:r>
            <a:br>
              <a:rPr lang="zh-CN" altLang="en-US" sz="4500" b="1" dirty="0">
                <a:solidFill>
                  <a:srgbClr val="FFFF00"/>
                </a:solidFill>
                <a:cs typeface="隶书"/>
              </a:rPr>
            </a:br>
            <a:endParaRPr lang="zh-CN" altLang="en-US" sz="4500" b="1" dirty="0">
              <a:solidFill>
                <a:srgbClr val="FFFF00"/>
              </a:solidFill>
              <a:cs typeface="隶书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/>
          <a:lstStyle/>
          <a:p>
            <a:pPr marL="609600" indent="-609600" eaLnBrk="1" hangingPunct="1">
              <a:buFont typeface="Arial" pitchFamily="34" charset="0"/>
              <a:buNone/>
            </a:pPr>
            <a:endParaRPr lang="zh-CN" altLang="en-US" dirty="0"/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语 境  的 定 义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语 境  的 权 威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语 境</a:t>
            </a:r>
            <a:r>
              <a:rPr lang="zh-CN" altLang="en-US" sz="4400" b="1" dirty="0">
                <a:solidFill>
                  <a:srgbClr val="FFFF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范 围</a:t>
            </a:r>
          </a:p>
        </p:txBody>
      </p:sp>
    </p:spTree>
    <p:extLst>
      <p:ext uri="{BB962C8B-B14F-4D97-AF65-F5344CB8AC3E}">
        <p14:creationId xmlns:p14="http://schemas.microsoft.com/office/powerpoint/2010/main" val="368955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语 境 的 定 义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pitchFamily="34" charset="0"/>
              <a:buNone/>
            </a:pPr>
            <a:endParaRPr lang="zh-CN" altLang="en-US" b="1" dirty="0"/>
          </a:p>
          <a:p>
            <a:pPr marL="609600" indent="-609600" eaLnBrk="1" hangingPunct="1">
              <a:buFont typeface="Arial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语 境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＝  事 件 所 处 的 环 境 				或 发 生 的 背 景</a:t>
            </a:r>
          </a:p>
        </p:txBody>
      </p:sp>
    </p:spTree>
    <p:extLst>
      <p:ext uri="{BB962C8B-B14F-4D97-AF65-F5344CB8AC3E}">
        <p14:creationId xmlns:p14="http://schemas.microsoft.com/office/powerpoint/2010/main" val="306704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语 境 的 权 威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语 境 为 王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. (Precept)</a:t>
            </a:r>
            <a:endParaRPr lang="zh-CN" altLang="en-US" sz="4400" b="1" dirty="0"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语 境 确 定 经 节 准 确 和 不 可 能 的 意 思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.</a:t>
            </a:r>
            <a:endParaRPr lang="zh-CN" altLang="en-US" sz="4400" b="1" dirty="0"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语 境 为 王 不 可 触 犯</a:t>
            </a: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79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54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语 境 范 围</a:t>
            </a:r>
            <a:endParaRPr lang="zh-CN" altLang="en-US" sz="5400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5562600" cy="4525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背景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A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文化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	B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 历史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	C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 地理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	D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 书本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2.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主题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3.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主题大纲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Arial" pitchFamily="34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23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SG" altLang="zh-CN" sz="6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CN" altLang="en-US" sz="6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如何找背景</a:t>
            </a:r>
            <a:endParaRPr lang="en-SG" sz="6000" b="1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>
                <a:solidFill>
                  <a:srgbClr val="FF0000"/>
                </a:solidFill>
                <a:latin typeface="BiauKai"/>
                <a:ea typeface="BiauKai"/>
                <a:cs typeface="BiauKai"/>
              </a:rPr>
              <a:t>忽略背景解经就不准确</a:t>
            </a:r>
            <a:r>
              <a:rPr lang="zh-CN" altLang="en-US" b="1" dirty="0"/>
              <a:t>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667000"/>
            <a:ext cx="7010400" cy="345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BiauKai"/>
                <a:ea typeface="BiauKai"/>
                <a:cs typeface="BiauKai"/>
              </a:rPr>
              <a:t>启示录： 不冷不热</a:t>
            </a:r>
            <a:endParaRPr lang="en-US" altLang="zh-CN" sz="4000" b="1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endParaRPr lang="en-US" sz="4000" b="1" dirty="0">
              <a:latin typeface="BiauKai"/>
              <a:ea typeface="BiauKai"/>
              <a:cs typeface="BiauKai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BiauKai"/>
                <a:ea typeface="BiauKai"/>
                <a:cs typeface="BiauKai"/>
              </a:rPr>
              <a:t>腓立比：</a:t>
            </a:r>
            <a:r>
              <a:rPr lang="en-US" altLang="zh-CN" sz="4000" b="1" dirty="0">
                <a:latin typeface="BiauKai"/>
                <a:ea typeface="BiauKai"/>
                <a:cs typeface="BiauKai"/>
              </a:rPr>
              <a:t>	</a:t>
            </a:r>
            <a:r>
              <a:rPr lang="zh-CN" altLang="en-US" sz="4000" b="1" dirty="0">
                <a:latin typeface="BiauKai"/>
                <a:ea typeface="BiauKai"/>
                <a:cs typeface="BiauKai"/>
              </a:rPr>
              <a:t>喜乐。</a:t>
            </a:r>
            <a:endParaRPr lang="en-SG" sz="4000" b="1" dirty="0"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312465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目标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3600" dirty="0" smtClean="0">
                <a:latin typeface="Kaiti SC Regular"/>
                <a:ea typeface="BiauKai"/>
                <a:cs typeface="Kaiti SC Regular"/>
              </a:rPr>
              <a:t>提高农村和发展中国家的传道人</a:t>
            </a:r>
            <a:endParaRPr lang="en-US" altLang="zh-CN" sz="3600" dirty="0" smtClean="0">
              <a:latin typeface="Kaiti SC Regular"/>
              <a:ea typeface="BiauKai"/>
              <a:cs typeface="Kaiti SC Regular"/>
            </a:endParaRPr>
          </a:p>
          <a:p>
            <a:pPr marL="0" indent="0">
              <a:buNone/>
            </a:pPr>
            <a:endParaRPr lang="en-US" dirty="0">
              <a:latin typeface="Kaiti SC Regular"/>
              <a:ea typeface="BiauKai"/>
              <a:cs typeface="Kaiti SC Regular"/>
            </a:endParaRPr>
          </a:p>
          <a:p>
            <a:pPr marL="0" indent="2057400">
              <a:buNone/>
            </a:pPr>
            <a:r>
              <a:rPr lang="en-US" altLang="zh-CN" dirty="0" smtClean="0">
                <a:latin typeface="Kaiti SC Regular"/>
                <a:ea typeface="BiauKai"/>
                <a:cs typeface="Kaiti SC Regular"/>
              </a:rPr>
              <a:t>1. </a:t>
            </a:r>
            <a:r>
              <a:rPr lang="zh-CN" altLang="en-US" dirty="0" smtClean="0">
                <a:latin typeface="Kaiti SC Regular"/>
                <a:ea typeface="BiauKai"/>
                <a:cs typeface="Kaiti SC Regular"/>
              </a:rPr>
              <a:t>缺乏质料</a:t>
            </a:r>
            <a:endParaRPr lang="en-US" altLang="zh-CN" dirty="0" smtClean="0">
              <a:latin typeface="Kaiti SC Regular"/>
              <a:ea typeface="BiauKai"/>
              <a:cs typeface="Kaiti SC Regular"/>
            </a:endParaRPr>
          </a:p>
          <a:p>
            <a:pPr marL="0" indent="2057400">
              <a:buNone/>
            </a:pPr>
            <a:r>
              <a:rPr lang="zh-CN" altLang="zh-CN" dirty="0" smtClean="0">
                <a:latin typeface="Kaiti SC Regular"/>
                <a:ea typeface="BiauKai"/>
                <a:cs typeface="Kaiti SC Regular"/>
              </a:rPr>
              <a:t>2</a:t>
            </a:r>
            <a:r>
              <a:rPr lang="en-US" altLang="zh-CN" dirty="0" smtClean="0">
                <a:latin typeface="Kaiti SC Regular"/>
                <a:ea typeface="BiauKai"/>
                <a:cs typeface="Kaiti SC Regular"/>
              </a:rPr>
              <a:t>. </a:t>
            </a:r>
            <a:r>
              <a:rPr lang="zh-CN" altLang="en-US" dirty="0" smtClean="0">
                <a:latin typeface="Kaiti SC Regular"/>
                <a:ea typeface="BiauKai"/>
                <a:cs typeface="Kaiti SC Regular"/>
              </a:rPr>
              <a:t>教育水平低</a:t>
            </a:r>
            <a:endParaRPr lang="en-US" altLang="zh-CN" dirty="0" smtClean="0">
              <a:latin typeface="Kaiti SC Regular"/>
              <a:ea typeface="BiauKai"/>
              <a:cs typeface="Kaiti SC Regular"/>
            </a:endParaRPr>
          </a:p>
          <a:p>
            <a:pPr marL="0" indent="2057400">
              <a:buNone/>
            </a:pPr>
            <a:r>
              <a:rPr lang="zh-CN" altLang="zh-CN" dirty="0" smtClean="0">
                <a:latin typeface="Kaiti SC Regular"/>
                <a:ea typeface="BiauKai"/>
                <a:cs typeface="Kaiti SC Regular"/>
              </a:rPr>
              <a:t>3</a:t>
            </a:r>
            <a:r>
              <a:rPr lang="en-US" altLang="zh-CN" dirty="0" smtClean="0">
                <a:latin typeface="Kaiti SC Regular"/>
                <a:ea typeface="BiauKai"/>
                <a:cs typeface="Kaiti SC Regular"/>
              </a:rPr>
              <a:t>. </a:t>
            </a:r>
            <a:r>
              <a:rPr lang="zh-CN" altLang="en-US" dirty="0" smtClean="0">
                <a:latin typeface="Kaiti SC Regular"/>
                <a:ea typeface="BiauKai"/>
                <a:cs typeface="Kaiti SC Regular"/>
              </a:rPr>
              <a:t>神学教育不足</a:t>
            </a:r>
            <a:endParaRPr lang="en-US" altLang="zh-CN" dirty="0" smtClean="0">
              <a:latin typeface="Kaiti SC Regular"/>
              <a:ea typeface="BiauKai"/>
              <a:cs typeface="Kaiti SC Regular"/>
            </a:endParaRPr>
          </a:p>
          <a:p>
            <a:pPr marL="0" indent="2057400">
              <a:buNone/>
            </a:pPr>
            <a:r>
              <a:rPr lang="zh-CN" altLang="zh-CN" dirty="0" smtClean="0">
                <a:latin typeface="Kaiti SC Regular"/>
                <a:ea typeface="BiauKai"/>
                <a:cs typeface="Kaiti SC Regular"/>
              </a:rPr>
              <a:t>4</a:t>
            </a:r>
            <a:r>
              <a:rPr lang="en-US" altLang="zh-CN" dirty="0" smtClean="0">
                <a:latin typeface="Kaiti SC Regular"/>
                <a:ea typeface="BiauKai"/>
                <a:cs typeface="Kaiti SC Regular"/>
              </a:rPr>
              <a:t>. </a:t>
            </a:r>
            <a:r>
              <a:rPr lang="zh-CN" altLang="en-US" dirty="0" smtClean="0">
                <a:latin typeface="Kaiti SC Regular"/>
                <a:ea typeface="BiauKai"/>
                <a:cs typeface="Kaiti SC Regular"/>
              </a:rPr>
              <a:t>讲導次数多</a:t>
            </a:r>
            <a:endParaRPr lang="en-US" altLang="zh-CN" dirty="0" smtClean="0">
              <a:latin typeface="Kaiti SC Regular"/>
              <a:ea typeface="BiauKai"/>
              <a:cs typeface="Kaiti SC Regular"/>
            </a:endParaRPr>
          </a:p>
          <a:p>
            <a:pPr marL="0" indent="2057400">
              <a:buNone/>
            </a:pPr>
            <a:r>
              <a:rPr lang="zh-CN" altLang="zh-CN" dirty="0" smtClean="0">
                <a:latin typeface="Kaiti SC Regular"/>
                <a:ea typeface="BiauKai"/>
                <a:cs typeface="Kaiti SC Regular"/>
              </a:rPr>
              <a:t>5</a:t>
            </a:r>
            <a:r>
              <a:rPr lang="en-US" altLang="zh-CN" dirty="0" smtClean="0">
                <a:latin typeface="Kaiti SC Regular"/>
                <a:ea typeface="BiauKai"/>
                <a:cs typeface="Kaiti SC Regular"/>
              </a:rPr>
              <a:t>. </a:t>
            </a:r>
            <a:r>
              <a:rPr lang="zh-CN" altLang="en-US" dirty="0" smtClean="0">
                <a:latin typeface="Kaiti SC Regular"/>
                <a:ea typeface="BiauKai"/>
                <a:cs typeface="Kaiti SC Regular"/>
              </a:rPr>
              <a:t>没钱</a:t>
            </a:r>
            <a:endParaRPr lang="en-US" altLang="zh-CN" dirty="0" smtClean="0">
              <a:latin typeface="Kaiti SC Regular"/>
              <a:ea typeface="BiauKai"/>
              <a:cs typeface="Kaiti SC Regula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54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如何找背景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524000"/>
            <a:ext cx="5295900" cy="4525963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4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用颜色找背景的好处：</a:t>
            </a:r>
            <a:endParaRPr lang="en-US" altLang="zh-CN" sz="4400" b="1" dirty="0">
              <a:solidFill>
                <a:srgbClr val="C00000"/>
              </a:solidFill>
              <a:latin typeface="华文楷体"/>
              <a:ea typeface="华文楷体"/>
              <a:cs typeface="华文楷体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CN" sz="2000" b="1" dirty="0">
              <a:solidFill>
                <a:srgbClr val="C00000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	1</a:t>
            </a: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。起动右脑</a:t>
            </a:r>
            <a:endParaRPr lang="en-US" altLang="zh-CN" sz="4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400" b="1" dirty="0">
                <a:solidFill>
                  <a:srgbClr val="7030A0"/>
                </a:solidFill>
                <a:latin typeface="华文楷体"/>
                <a:ea typeface="华文楷体"/>
                <a:cs typeface="华文楷体"/>
              </a:rPr>
              <a:t>	2</a:t>
            </a:r>
            <a:r>
              <a:rPr lang="zh-CN" altLang="en-US" sz="4400" b="1" dirty="0">
                <a:solidFill>
                  <a:srgbClr val="7030A0"/>
                </a:solidFill>
                <a:latin typeface="华文楷体"/>
                <a:ea typeface="华文楷体"/>
                <a:cs typeface="华文楷体"/>
              </a:rPr>
              <a:t>。分类资料</a:t>
            </a:r>
            <a:endParaRPr lang="en-US" altLang="zh-CN" sz="4400" b="1" dirty="0">
              <a:solidFill>
                <a:srgbClr val="7030A0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4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	3</a:t>
            </a:r>
            <a:r>
              <a:rPr lang="zh-CN" altLang="en-US" sz="44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。加强注意力</a:t>
            </a:r>
            <a:endParaRPr lang="en-US" altLang="zh-CN" sz="4400" b="1" dirty="0">
              <a:solidFill>
                <a:srgbClr val="0000CC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4400" b="1" dirty="0">
                <a:solidFill>
                  <a:srgbClr val="00B050"/>
                </a:solidFill>
                <a:latin typeface="华文楷体"/>
                <a:ea typeface="华文楷体"/>
                <a:cs typeface="华文楷体"/>
              </a:rPr>
              <a:t>	4</a:t>
            </a:r>
            <a:r>
              <a:rPr lang="zh-CN" altLang="en-US" sz="4400" b="1" dirty="0">
                <a:solidFill>
                  <a:srgbClr val="00B050"/>
                </a:solidFill>
                <a:latin typeface="华文楷体"/>
                <a:ea typeface="华文楷体"/>
                <a:cs typeface="华文楷体"/>
              </a:rPr>
              <a:t>。显出分段</a:t>
            </a:r>
            <a:endParaRPr lang="zh-CN" altLang="en-US" sz="4400" dirty="0">
              <a:solidFill>
                <a:srgbClr val="00B050"/>
              </a:solidFill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-46911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42900" algn="l"/>
              </a:tabLst>
            </a:pP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怎样找出一本书的的背景？</a:t>
            </a:r>
            <a:r>
              <a:rPr lang="en-US" altLang="zh-CN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(Precept</a:t>
            </a: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）</a:t>
            </a:r>
          </a:p>
          <a:p>
            <a:pPr algn="ctr">
              <a:tabLst>
                <a:tab pos="342900" algn="l"/>
              </a:tabLst>
            </a:pPr>
            <a:endParaRPr lang="zh-CN" altLang="en-US" sz="16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536575" indent="-536575">
              <a:tabLst>
                <a:tab pos="536575" algn="l"/>
              </a:tabLst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1.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用</a:t>
            </a: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蓝色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圈出作者的名字和所有有关</a:t>
            </a: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作者的  </a:t>
            </a:r>
            <a:endParaRPr lang="en-US" altLang="zh-CN" sz="36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536575" indent="-536575">
              <a:tabLst>
                <a:tab pos="536575" algn="l"/>
              </a:tabLst>
            </a:pP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  	名称和代名词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</a:t>
            </a:r>
          </a:p>
          <a:p>
            <a:pPr marL="536575" indent="-536575">
              <a:tabLst>
                <a:tab pos="536575" algn="l"/>
              </a:tabLst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2.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用</a:t>
            </a:r>
            <a:r>
              <a:rPr lang="zh-CN" altLang="en-US" sz="36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绿色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圈出</a:t>
            </a:r>
            <a:r>
              <a:rPr lang="zh-CN" altLang="en-US" sz="36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收信人的名字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和所有有关收信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marL="536575" indent="-536575">
              <a:tabLst>
                <a:tab pos="536575" algn="l"/>
              </a:tabLst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   	人的</a:t>
            </a:r>
            <a:r>
              <a:rPr lang="zh-CN" altLang="en-US" sz="3600" b="1" dirty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名称和代名词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</a:t>
            </a:r>
          </a:p>
          <a:p>
            <a:pPr>
              <a:tabLst>
                <a:tab pos="536575" algn="l"/>
              </a:tabLst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3.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用</a:t>
            </a: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红色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将吩咐或命令圈起来。注意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有些命	令的词句是带有负面性的意识。</a:t>
            </a:r>
          </a:p>
          <a:p>
            <a:pPr marL="536575" indent="-536575">
              <a:tabLst>
                <a:tab pos="536575" algn="l"/>
              </a:tabLst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4.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从</a:t>
            </a: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蓝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红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色找出作者背景的资料。记录在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marL="536575" indent="-536575">
              <a:tabLst>
                <a:tab pos="536575" algn="l"/>
              </a:tabLst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   	作者和收信人的表格里。</a:t>
            </a:r>
          </a:p>
          <a:p>
            <a:pPr marL="536575" indent="-536575">
              <a:tabLst>
                <a:tab pos="536575" algn="l"/>
              </a:tabLst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5.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同样的，从</a:t>
            </a:r>
            <a:r>
              <a:rPr lang="zh-CN" altLang="en-US" sz="3600" b="1" dirty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绿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红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色找收信人的背景</a:t>
            </a:r>
            <a:r>
              <a:rPr lang="zh-CN" altLang="en-US" sz="3200" b="1" dirty="0">
                <a:latin typeface="宋体" pitchFamily="2" charset="-122"/>
                <a:cs typeface="Times New Roman" pitchFamily="18" charset="0"/>
              </a:rPr>
              <a:t>。</a:t>
            </a:r>
            <a:endParaRPr lang="zh-CN" altLang="en-US" sz="3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16"/>
            <a:ext cx="9144000" cy="68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633"/>
            <a:ext cx="6422066" cy="6835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3200400"/>
            <a:ext cx="5943600" cy="685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4495800"/>
            <a:ext cx="5943600" cy="685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83303"/>
              </p:ext>
            </p:extLst>
          </p:nvPr>
        </p:nvGraphicFramePr>
        <p:xfrm>
          <a:off x="214313" y="1196975"/>
          <a:ext cx="8786812" cy="47625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8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5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2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 </a:t>
                      </a:r>
                      <a:r>
                        <a:rPr kumimoji="0" 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约 翰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该犹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弟兄</a:t>
                      </a:r>
                      <a:r>
                        <a:rPr kumimoji="0" lang="zh-CN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。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丢特腓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低米丢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长老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诚心爱该犹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喜乐因该犹按真理行。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是该犹的属灵爸爸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Arial" pitchFamily="34" charset="0"/>
                        </a:rPr>
                        <a:t>。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体虚灵盛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爱心接待弟兄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心存真理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按真理行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华文楷体"/>
                          <a:ea typeface="华文楷体"/>
                          <a:cs typeface="华文楷体"/>
                        </a:rPr>
                        <a:t>忠心接待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好为首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不尊敬约翰。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毁谤约翰。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不接待弟兄。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禁止会友接待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把接待弟兄赶出教会。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BiauKai"/>
                        <a:cs typeface="PingFang HK Regular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BiauKai"/>
                          <a:cs typeface="PingFang HK Regular"/>
                        </a:rPr>
                        <a:t>是教会领袖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ingFang HK Regular"/>
                          <a:ea typeface="宋体" pitchFamily="2" charset="-122"/>
                          <a:cs typeface="PingFang HK Regular"/>
                        </a:rPr>
                        <a:t>。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ingFang HK Regular"/>
                        <a:ea typeface="宋体" pitchFamily="2" charset="-122"/>
                        <a:cs typeface="PingFang HK Regular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2286000" y="121692"/>
            <a:ext cx="48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约三  － 人 物表</a:t>
            </a:r>
            <a:endParaRPr lang="zh-CN" altLang="en-US" sz="4400" dirty="0"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60C7-D2DF-4DBB-8ACA-008168116EE6}" type="datetime1">
              <a:rPr lang="zh-CN" altLang="en-US"/>
              <a:pPr/>
              <a:t>11/14/18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A</a:t>
            </a:r>
            <a:r>
              <a:rPr lang="en-SG" altLang="zh-CN"/>
              <a:t>sia Seminary for Ministry</a:t>
            </a:r>
            <a:r>
              <a:rPr lang="en-SG"/>
              <a:t> - </a:t>
            </a:r>
            <a:r>
              <a:rPr lang="en-SG" altLang="zh-CN"/>
              <a:t> </a:t>
            </a:r>
            <a:r>
              <a:rPr lang="zh-CN" altLang="en-SG"/>
              <a:t>叶 老 师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8436" name="Title 1"/>
          <p:cNvSpPr>
            <a:spLocks noGrp="1"/>
          </p:cNvSpPr>
          <p:nvPr>
            <p:ph type="ctrTitle" idx="4294967295"/>
          </p:nvPr>
        </p:nvSpPr>
        <p:spPr>
          <a:xfrm>
            <a:off x="0" y="1600200"/>
            <a:ext cx="9144000" cy="23622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SG" altLang="zh-CN" sz="6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2. </a:t>
            </a:r>
            <a:br>
              <a:rPr lang="en-SG" altLang="zh-CN" sz="6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sz="6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怎样确定经文的主题</a:t>
            </a:r>
            <a:r>
              <a:rPr lang="zh-CN" altLang="en-US" sz="50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zh-CN" altLang="en-US" sz="50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6868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寻找一段经文或</a:t>
            </a:r>
            <a:endParaRPr lang="en-US" altLang="zh-CN" sz="4800" b="1" dirty="0">
              <a:solidFill>
                <a:srgbClr val="FC0107"/>
              </a:solidFill>
              <a:latin typeface="华文楷体"/>
              <a:ea typeface="华文楷体"/>
              <a:cs typeface="华文楷体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一本书的主题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为什么那么重要？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E7C8B32-C1A0-4467-AEDB-1A4FB36D0B28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altLang="zh-CN"/>
              <a:t>sia Seminary for Ministry</a:t>
            </a:r>
            <a:r>
              <a:rPr lang="en-US"/>
              <a:t> - </a:t>
            </a:r>
            <a:r>
              <a:rPr lang="en-US" altLang="zh-CN"/>
              <a:t> </a:t>
            </a:r>
            <a:r>
              <a:rPr lang="zh-CN" altLang="en-US">
                <a:ea typeface="SimSun" pitchFamily="2" charset="-122"/>
              </a:rPr>
              <a:t>叶</a:t>
            </a:r>
            <a:r>
              <a:rPr lang="zh-CN">
                <a:ea typeface="SimSun" pitchFamily="2" charset="-122"/>
              </a:rPr>
              <a:t> </a:t>
            </a:r>
            <a:r>
              <a:rPr lang="zh-CN" altLang="en-US">
                <a:ea typeface="SimSun" pitchFamily="2" charset="-122"/>
              </a:rPr>
              <a:t>老</a:t>
            </a:r>
            <a:r>
              <a:rPr lang="zh-CN">
                <a:ea typeface="SimSun" pitchFamily="2" charset="-122"/>
              </a:rPr>
              <a:t> </a:t>
            </a:r>
            <a:r>
              <a:rPr lang="zh-CN" altLang="en-US">
                <a:ea typeface="SimSun" pitchFamily="2" charset="-122"/>
              </a:rPr>
              <a:t>师</a:t>
            </a:r>
          </a:p>
        </p:txBody>
      </p:sp>
    </p:spTree>
    <p:extLst>
      <p:ext uri="{BB962C8B-B14F-4D97-AF65-F5344CB8AC3E}">
        <p14:creationId xmlns:p14="http://schemas.microsoft.com/office/powerpoint/2010/main" val="278304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74320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找不到主题</a:t>
            </a:r>
            <a:r>
              <a:rPr lang="en-US" altLang="zh-CN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讲道就会跑题</a:t>
            </a:r>
            <a:endParaRPr lang="en-SG" sz="5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84386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5715000" y="2286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r>
              <a:rPr lang="zh-CN" altLang="en-US" dirty="0">
                <a:ea typeface="SimSun" pitchFamily="2" charset="-122"/>
              </a:rPr>
              <a:t>轮的例子</a:t>
            </a:r>
            <a:endParaRPr lang="en-US" dirty="0">
              <a:ea typeface="SimSun" pitchFamily="2" charset="-12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rot="10800000" flipV="1">
            <a:off x="0" y="3416965"/>
            <a:ext cx="89614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742950" lvl="1" indent="-285750" eaLnBrk="1" hangingPunct="1"/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车轮的中心连接了许多的铁丝。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742950" lvl="1" indent="-285750" eaLnBrk="1" hangingPunct="1"/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车轮若没有了中心，铁丝就东倒西歪。 </a:t>
            </a:r>
          </a:p>
          <a:p>
            <a:pPr marL="742950" lvl="1" indent="-285750" eaLnBrk="1" hangingPunct="1"/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这中心就像一章或一本书的主题。 </a:t>
            </a:r>
          </a:p>
          <a:p>
            <a:pPr marL="742950" lvl="1" indent="-285750" eaLnBrk="1" hangingPunct="1"/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一切围绕着这主题。没有主题，经节就无法</a:t>
            </a:r>
            <a:endParaRPr lang="en-US" altLang="zh-CN" sz="3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742950" lvl="1" indent="-285750" eaLnBrk="1" hangingPunct="1"/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合，就像那些铁丝没有了中心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E6B68CFE-7ED1-4C16-A841-D776722419DA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zh-CN" altLang="en-US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叶</a:t>
            </a:r>
            <a:r>
              <a:rPr lang="zh-CN" altLang="ja-JP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zh-CN" altLang="en-US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老</a:t>
            </a:r>
            <a:r>
              <a:rPr lang="zh-CN" altLang="ja-JP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 </a:t>
            </a:r>
            <a:r>
              <a:rPr lang="zh-CN" altLang="en-US" sz="1200" dirty="0"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</a:rPr>
              <a:t>师</a:t>
            </a:r>
          </a:p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https://youdidntaskbut.files.wordpress.com/2013/06/whe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3424177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8/89/Nabe_01_KMJ.jpg/170px-Nabe_01_KM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619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4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B7A-4D93-42AA-B975-0B6B8A1F6215}" type="datetime1">
              <a:rPr lang="en-US" smtClean="0"/>
              <a:pPr/>
              <a:t>11/14/18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838200"/>
            <a:ext cx="7010399" cy="470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ctr"/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主题的定义</a:t>
            </a:r>
            <a:endParaRPr lang="en-US" altLang="zh-CN" sz="4800" b="1" dirty="0">
              <a:solidFill>
                <a:srgbClr val="FC0107"/>
              </a:solidFill>
              <a:latin typeface="华文楷体"/>
              <a:ea typeface="华文楷体"/>
              <a:cs typeface="华文楷体"/>
            </a:endParaRPr>
          </a:p>
          <a:p>
            <a:pPr marL="628650" indent="-628650"/>
            <a:endParaRPr lang="en-US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800100" indent="-533400">
              <a:lnSpc>
                <a:spcPct val="150000"/>
              </a:lnSpc>
              <a:buAutoNum type="arabicPeriod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他是经文的心脏。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800100" indent="-533400">
              <a:lnSpc>
                <a:spcPct val="150000"/>
              </a:lnSpc>
              <a:buAutoNum type="arabicPeriod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他是控制经文中心思想。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800100" indent="-533400">
              <a:lnSpc>
                <a:spcPct val="150000"/>
              </a:lnSpc>
              <a:buAutoNum type="arabicPeriod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他是最突出的真理。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800100" indent="-533400">
              <a:lnSpc>
                <a:spcPct val="150000"/>
              </a:lnSpc>
              <a:buAutoNum type="arabicPeriod"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他是经文的总结词。</a:t>
            </a:r>
            <a:endParaRPr lang="en-US" altLang="zh-CN" sz="3600" b="1" dirty="0">
              <a:solidFill>
                <a:schemeClr val="bg2">
                  <a:lumMod val="10000"/>
                </a:schemeClr>
              </a:solidFill>
              <a:ea typeface="SimSun" pitchFamily="2" charset="-122"/>
            </a:endParaRPr>
          </a:p>
          <a:p>
            <a:pPr marL="342900" indent="-342900">
              <a:buAutoNum type="arabicPeriod"/>
            </a:pPr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0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创</a:t>
            </a:r>
            <a:r>
              <a:rPr lang="zh-CN" altLang="en-US" sz="5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意</a:t>
            </a:r>
            <a:endParaRPr lang="en-US" sz="54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526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b="1" dirty="0"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应用</a:t>
            </a: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左</a:t>
            </a:r>
            <a:r>
              <a:rPr lang="zh-CN" altLang="en-US" sz="44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右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脑。</a:t>
            </a:r>
            <a:endParaRPr lang="en-US" altLang="zh-CN" sz="44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altLang="zh-CN" sz="1000" b="1" dirty="0">
              <a:latin typeface="华文楷体"/>
              <a:ea typeface="华文楷体"/>
              <a:cs typeface="华文楷体"/>
            </a:endParaRPr>
          </a:p>
          <a:p>
            <a:pPr marL="1165225" indent="-536575">
              <a:buAutoNum type="arabicPeriod"/>
            </a:pPr>
            <a:r>
              <a:rPr lang="zh-CN" altLang="en-US" sz="4400" b="1" dirty="0">
                <a:solidFill>
                  <a:srgbClr val="FF6600"/>
                </a:solidFill>
                <a:latin typeface="华文楷体"/>
                <a:ea typeface="华文楷体"/>
                <a:cs typeface="华文楷体"/>
              </a:rPr>
              <a:t>颜色</a:t>
            </a:r>
            <a:endParaRPr lang="en-US" altLang="zh-CN" sz="4400" b="1" dirty="0">
              <a:solidFill>
                <a:srgbClr val="FF6600"/>
              </a:solidFill>
              <a:latin typeface="华文楷体"/>
              <a:ea typeface="华文楷体"/>
              <a:cs typeface="华文楷体"/>
            </a:endParaRPr>
          </a:p>
          <a:p>
            <a:pPr marL="1165225" indent="-536575">
              <a:buAutoNum type="arabicPeriod"/>
            </a:pPr>
            <a:r>
              <a:rPr lang="zh-CN" altLang="en-US" sz="44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标号</a:t>
            </a:r>
            <a:endParaRPr lang="en-US" altLang="zh-CN" sz="4400" b="1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  <a:p>
            <a:pPr marL="1165225" indent="-536575">
              <a:buAutoNum type="arabicPeriod"/>
            </a:pPr>
            <a:r>
              <a:rPr lang="zh-CN" altLang="en-US" sz="44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思维导图</a:t>
            </a:r>
            <a:endParaRPr lang="en-US" altLang="zh-CN" sz="4400" b="1" dirty="0">
              <a:solidFill>
                <a:srgbClr val="009900"/>
              </a:solidFill>
              <a:latin typeface="华文楷体"/>
              <a:ea typeface="华文楷体"/>
              <a:cs typeface="华文楷体"/>
            </a:endParaRPr>
          </a:p>
          <a:p>
            <a:pPr marL="1165225" indent="-536575">
              <a:buAutoNum type="arabicPeriod"/>
            </a:pPr>
            <a:r>
              <a:rPr lang="zh-CN" altLang="en-US" sz="4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常识</a:t>
            </a:r>
            <a:endParaRPr lang="en-US" sz="44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28697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主题的功能</a:t>
            </a:r>
            <a:endParaRPr lang="en-US" sz="4800" dirty="0">
              <a:solidFill>
                <a:srgbClr val="FC01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467600" cy="434340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zh-CN" altLang="en-US" sz="39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包容多数或所有的经节</a:t>
            </a:r>
            <a:endParaRPr lang="en-US" altLang="zh-CN" sz="39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集合和</a:t>
            </a:r>
            <a:r>
              <a:rPr lang="zh-CN" altLang="en-US" sz="4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组织经节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zh-CN" altLang="en-US" sz="39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使经节围绕着他。</a:t>
            </a:r>
            <a:endParaRPr lang="en-US" altLang="zh-CN" sz="39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zh-CN" altLang="en-US" sz="39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控制经节</a:t>
            </a:r>
            <a:endParaRPr lang="en-US" altLang="zh-CN" sz="39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zh-CN" altLang="en-US" sz="39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确定经节的方向（作者的思路</a:t>
            </a:r>
            <a:r>
              <a:rPr lang="zh-CN" altLang="en-US" sz="3900" b="1" dirty="0">
                <a:solidFill>
                  <a:schemeClr val="tx1"/>
                </a:solidFill>
              </a:rPr>
              <a:t>）</a:t>
            </a:r>
            <a:endParaRPr lang="en-US" altLang="zh-CN" sz="3900" b="1" dirty="0">
              <a:solidFill>
                <a:schemeClr val="tx1"/>
              </a:solidFill>
            </a:endParaRPr>
          </a:p>
          <a:p>
            <a:pPr algn="l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901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经节会围绕着主题，</a:t>
            </a:r>
            <a:r>
              <a:rPr lang="en-US" altLang="zh-CN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FC0107"/>
                </a:solidFill>
                <a:latin typeface="华文楷体"/>
                <a:ea typeface="华文楷体"/>
                <a:cs typeface="华文楷体"/>
              </a:rPr>
              <a:t>和答复主题的六合法。</a:t>
            </a:r>
            <a:endParaRPr lang="en-US" altLang="zh-CN" sz="4800" b="1" dirty="0">
              <a:solidFill>
                <a:srgbClr val="FC0107"/>
              </a:solidFill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endParaRPr lang="en-US" altLang="zh-CN" sz="1300" b="1" dirty="0"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什么人？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是什么？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什么地方？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什么时候？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为什么？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304800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如何？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1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0B7A-4D93-42AA-B975-0B6B8A1F6215}" type="datetime1">
              <a:rPr lang="en-US" smtClean="0"/>
              <a:pPr/>
              <a:t>11/14/18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1371600"/>
            <a:ext cx="5638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主题是？</a:t>
            </a:r>
            <a:endParaRPr lang="en-US" altLang="zh-CN" sz="5400" b="1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  <a:p>
            <a:endParaRPr lang="en-US" sz="2000" b="1" dirty="0">
              <a:solidFill>
                <a:schemeClr val="bg2">
                  <a:lumMod val="10000"/>
                </a:schemeClr>
              </a:solidFill>
              <a:ea typeface="SimSun" pitchFamily="2" charset="-122"/>
            </a:endParaRPr>
          </a:p>
          <a:p>
            <a:pPr indent="1519238">
              <a:lnSpc>
                <a:spcPct val="130000"/>
              </a:lnSpc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明显或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隐藏</a:t>
            </a:r>
            <a:endParaRPr lang="en-US" altLang="zh-CN" sz="4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indent="1519238">
              <a:lnSpc>
                <a:spcPct val="130000"/>
              </a:lnSpc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突出或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含糊</a:t>
            </a: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</a:t>
            </a:r>
          </a:p>
          <a:p>
            <a:pPr indent="1519238">
              <a:lnSpc>
                <a:spcPct val="130000"/>
              </a:lnSpc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强调或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非强调</a:t>
            </a:r>
            <a:endParaRPr lang="en-US" altLang="zh-CN" sz="4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indent="1519238">
              <a:lnSpc>
                <a:spcPct val="130000"/>
              </a:lnSpc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简单或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很难找</a:t>
            </a:r>
            <a:endParaRPr lang="en-US" altLang="zh-CN" sz="4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</a:endParaRPr>
          </a:p>
          <a:p>
            <a:endParaRPr lang="en-SG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b="1" dirty="0">
                <a:solidFill>
                  <a:srgbClr val="FF6600"/>
                </a:solidFill>
                <a:latin typeface="华文楷体"/>
                <a:ea typeface="华文楷体"/>
                <a:cs typeface="华文楷体"/>
              </a:rPr>
              <a:t>主题是主要的东西</a:t>
            </a:r>
            <a:r>
              <a:rPr lang="zh-CN" altLang="en-US" sz="5400" dirty="0">
                <a:solidFill>
                  <a:srgbClr val="FF66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en-US" altLang="zh-CN" sz="5400" dirty="0">
              <a:solidFill>
                <a:srgbClr val="FF6600"/>
              </a:solidFill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r>
              <a:rPr lang="zh-CN" altLang="en-US" sz="5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主要的东西是明显的。</a:t>
            </a:r>
            <a:endParaRPr lang="en-US" altLang="zh-CN" sz="54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r>
              <a:rPr lang="zh-CN" altLang="en-US" sz="5400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明显的东西是简单的</a:t>
            </a:r>
            <a:r>
              <a:rPr lang="zh-CN" altLang="en-US" sz="4000" dirty="0">
                <a:latin typeface="Weibei TC Bold"/>
                <a:cs typeface="Weibei TC Bold"/>
              </a:rPr>
              <a:t>。</a:t>
            </a:r>
            <a:endParaRPr lang="en-US" altLang="zh-CN" sz="4000" dirty="0">
              <a:latin typeface="Weibei TC Bold"/>
              <a:cs typeface="Weibei TC Bol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457200" y="304800"/>
            <a:ext cx="8229600" cy="173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effectLst/>
                <a:latin typeface="Kaiti SC Regular" charset="0"/>
                <a:ea typeface="Kaiti SC Regular" charset="0"/>
                <a:cs typeface="Kaiti SC Regular" charset="0"/>
              </a:rPr>
              <a:t>主题的结构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/>
              <a:latin typeface="Kaiti SC Regular" charset="0"/>
              <a:ea typeface="Kaiti SC Regular" charset="0"/>
              <a:cs typeface="Kaiti SC Regular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685800" y="2057400"/>
            <a:ext cx="77724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FF0000"/>
                </a:solidFill>
                <a:effectLst/>
                <a:latin typeface="Kaiti SC Regular" charset="0"/>
                <a:ea typeface="Kaiti SC Regular" charset="0"/>
                <a:cs typeface="Kaiti SC Regular" charset="0"/>
              </a:rPr>
              <a:t>最低限度：</a:t>
            </a:r>
            <a:endParaRPr lang="en-US" altLang="zh-CN" sz="4800" b="1" dirty="0">
              <a:solidFill>
                <a:srgbClr val="FF0000"/>
              </a:solidFill>
              <a:effectLst/>
              <a:latin typeface="Kaiti SC Regular" charset="0"/>
              <a:ea typeface="Kaiti SC Regular" charset="0"/>
              <a:cs typeface="Kaiti SC Regular" charset="0"/>
            </a:endParaRPr>
          </a:p>
          <a:p>
            <a:pPr>
              <a:defRPr/>
            </a:pPr>
            <a:r>
              <a:rPr lang="zh-CN" altLang="en-US" sz="4800" b="1" dirty="0">
                <a:solidFill>
                  <a:srgbClr val="7030A0"/>
                </a:solidFill>
                <a:latin typeface="Kaiti SC Regular" charset="0"/>
                <a:ea typeface="Kaiti SC Regular" charset="0"/>
                <a:cs typeface="Kaiti SC Regular" charset="0"/>
              </a:rPr>
              <a:t>两个钥字</a:t>
            </a:r>
            <a:endParaRPr lang="en-US" altLang="zh-CN" sz="4800" b="1" dirty="0">
              <a:solidFill>
                <a:srgbClr val="7030A0"/>
              </a:solidFill>
              <a:latin typeface="Kaiti SC Regular" charset="0"/>
              <a:ea typeface="Kaiti SC Regular" charset="0"/>
              <a:cs typeface="Kaiti SC Regular" charset="0"/>
            </a:endParaRPr>
          </a:p>
          <a:p>
            <a:pPr>
              <a:defRPr/>
            </a:pPr>
            <a:r>
              <a:rPr lang="zh-CN" altLang="en-US" sz="4800" b="1" dirty="0">
                <a:solidFill>
                  <a:srgbClr val="7030A0"/>
                </a:solidFill>
                <a:latin typeface="Kaiti SC Regular" charset="0"/>
                <a:ea typeface="Kaiti SC Regular" charset="0"/>
                <a:cs typeface="Kaiti SC Regular" charset="0"/>
              </a:rPr>
              <a:t>或</a:t>
            </a:r>
            <a:r>
              <a:rPr lang="zh-CN" altLang="en-US" sz="4800" b="1" dirty="0">
                <a:solidFill>
                  <a:srgbClr val="7030A0"/>
                </a:solidFill>
                <a:effectLst/>
                <a:latin typeface="Kaiti SC Regular" charset="0"/>
                <a:ea typeface="Kaiti SC Regular" charset="0"/>
                <a:cs typeface="Kaiti SC Regular" charset="0"/>
              </a:rPr>
              <a:t>两个钥意连在一起</a:t>
            </a:r>
            <a:r>
              <a:rPr lang="zh-CN" altLang="en-US" sz="4800" b="1" dirty="0">
                <a:solidFill>
                  <a:schemeClr val="bg2">
                    <a:lumMod val="10000"/>
                  </a:schemeClr>
                </a:solidFill>
                <a:effectLst/>
                <a:latin typeface="Kaiti SC Regular" charset="0"/>
                <a:ea typeface="Kaiti SC Regular" charset="0"/>
                <a:cs typeface="Kaiti SC Regular" charset="0"/>
              </a:rPr>
              <a:t>。</a:t>
            </a:r>
            <a:endParaRPr lang="en-US" altLang="zh-CN" sz="4800" b="1" dirty="0">
              <a:solidFill>
                <a:schemeClr val="bg2">
                  <a:lumMod val="10000"/>
                </a:schemeClr>
              </a:solidFill>
              <a:effectLst/>
              <a:latin typeface="Kaiti SC Regular" charset="0"/>
              <a:ea typeface="Kaiti SC Regular" charset="0"/>
              <a:cs typeface="Kaiti SC Regular" charset="0"/>
            </a:endParaRPr>
          </a:p>
          <a:p>
            <a:pPr>
              <a:defRPr/>
            </a:pPr>
            <a:r>
              <a:rPr lang="zh-CN" altLang="en-US" sz="4800" b="1" dirty="0">
                <a:solidFill>
                  <a:srgbClr val="0000FF"/>
                </a:solidFill>
                <a:latin typeface="Kaiti SC Regular" charset="0"/>
                <a:ea typeface="Kaiti SC Regular" charset="0"/>
                <a:cs typeface="Kaiti SC Regular" charset="0"/>
              </a:rPr>
              <a:t>或一个钥字加一个钥意。</a:t>
            </a:r>
            <a:endParaRPr lang="en-US" altLang="zh-CN" sz="4800" b="1" dirty="0">
              <a:solidFill>
                <a:srgbClr val="0000FF"/>
              </a:solidFill>
              <a:latin typeface="Kaiti SC Regular" charset="0"/>
              <a:ea typeface="Kaiti SC Regular" charset="0"/>
              <a:cs typeface="Kaiti SC Regular" charset="0"/>
            </a:endParaRPr>
          </a:p>
          <a:p>
            <a:pPr>
              <a:defRPr/>
            </a:pPr>
            <a:endParaRPr lang="en-US" sz="4800" b="1" dirty="0">
              <a:solidFill>
                <a:schemeClr val="bg2">
                  <a:lumMod val="10000"/>
                </a:schemeClr>
              </a:solidFill>
              <a:effectLst/>
              <a:latin typeface="Kaiti SC Regular" charset="0"/>
              <a:ea typeface="Kaiti SC Regular" charset="0"/>
              <a:cs typeface="Kaiti SC Regular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DF20B75-98FD-4379-AFC9-B5703D8BB2F0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82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wrap="none"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Kaiti SC Regular" charset="0"/>
                <a:ea typeface="Kaiti SC Regular" charset="0"/>
                <a:cs typeface="Kaiti SC Regular" charset="0"/>
              </a:rPr>
              <a:t>钥字 </a:t>
            </a:r>
            <a:r>
              <a:rPr lang="en-SG" dirty="0"/>
              <a:t>1 + </a:t>
            </a:r>
            <a:r>
              <a:rPr lang="zh-CN" altLang="en-US" b="1" dirty="0">
                <a:solidFill>
                  <a:srgbClr val="3709B7"/>
                </a:solidFill>
                <a:latin typeface="Kaiti SC Regular" charset="0"/>
                <a:ea typeface="Kaiti SC Regular" charset="0"/>
                <a:cs typeface="Kaiti SC Regular" charset="0"/>
              </a:rPr>
              <a:t>钥字 </a:t>
            </a:r>
            <a:r>
              <a:rPr lang="en-SG" dirty="0"/>
              <a:t>2 </a:t>
            </a:r>
            <a:br>
              <a:rPr lang="en-SG" dirty="0"/>
            </a:b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（雅各书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7-11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）</a:t>
            </a:r>
            <a:endParaRPr lang="en-SG" sz="36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81600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SG" sz="4400" dirty="0"/>
          </a:p>
          <a:p>
            <a:pPr marL="357188" indent="-357188">
              <a:buNone/>
            </a:pPr>
            <a:r>
              <a:rPr lang="en-SG" sz="5900" dirty="0"/>
              <a:t>             </a:t>
            </a: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05188"/>
              </p:ext>
            </p:extLst>
          </p:nvPr>
        </p:nvGraphicFramePr>
        <p:xfrm>
          <a:off x="685800" y="1600200"/>
          <a:ext cx="8001000" cy="6015685"/>
        </p:xfrm>
        <a:graphic>
          <a:graphicData uri="http://schemas.openxmlformats.org/drawingml/2006/table">
            <a:tbl>
              <a:tblPr/>
              <a:tblGrid>
                <a:gridCol w="808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2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5:7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弟兄們哪，你們要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忍耐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直到</a:t>
                      </a:r>
                      <a:r>
                        <a:rPr lang="zh-TW" altLang="en-US" sz="2400" b="1" dirty="0">
                          <a:solidFill>
                            <a:srgbClr val="3709B7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主來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。看哪，農夫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忍耐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等候地裡寶貴的出產，直到得了秋雨春雨。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364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5:8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你們也當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忍耐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，堅固你們的心。因為</a:t>
                      </a:r>
                      <a:r>
                        <a:rPr lang="zh-TW" altLang="en-US" sz="2400" b="1" dirty="0">
                          <a:solidFill>
                            <a:srgbClr val="3709B7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主來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的日子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近了。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128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5:9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弟兄們，你們不要彼此埋怨，免得受審判。看哪，審判的</a:t>
                      </a:r>
                      <a:r>
                        <a:rPr lang="en-US" altLang="zh-TW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﹝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主</a:t>
                      </a:r>
                      <a:r>
                        <a:rPr lang="en-US" altLang="zh-TW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﹞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站在門前了。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892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5:10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弟兄們，你們要把那先前奉主名說話的眾先知，當作能受苦能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忍耐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的榜樣。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6066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5:11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那先前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忍耐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的人，我們稱他們是有福的，你們聽見過約伯的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忍耐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，也知道主</a:t>
                      </a:r>
                      <a:r>
                        <a:rPr lang="en-US" altLang="zh-TW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﹝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給他</a:t>
                      </a:r>
                      <a:r>
                        <a:rPr lang="en-US" altLang="zh-TW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﹞</a:t>
                      </a:r>
                      <a:r>
                        <a:rPr lang="zh-TW" altLang="en-US" sz="24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的結局，明顯主是滿有憐憫，大有慈悲。</a:t>
                      </a:r>
                      <a:endParaRPr lang="en-US" altLang="zh-TW" sz="2400" dirty="0"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zh-TW" altLang="en-US" sz="36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               忍耐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+</a:t>
                      </a:r>
                      <a:r>
                        <a:rPr lang="zh-TW" altLang="en-US" sz="3600" b="1" dirty="0">
                          <a:solidFill>
                            <a:srgbClr val="3709B7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主來</a:t>
                      </a:r>
                      <a:endParaRPr lang="zh-TW" altLang="en-US" sz="3600" dirty="0"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86066">
                <a:tc>
                  <a:txBody>
                    <a:bodyPr/>
                    <a:lstStyle/>
                    <a:p>
                      <a:endParaRPr lang="en-US" altLang="zh-CN" sz="2400" dirty="0">
                        <a:effectLst/>
                        <a:latin typeface="PMingLiu"/>
                      </a:endParaRP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600" dirty="0">
                        <a:effectLst/>
                        <a:latin typeface="PMingLiu"/>
                      </a:endParaRP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06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6:16-21</a:t>
            </a:r>
            <a:endParaRPr lang="en-SG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08683"/>
              </p:ext>
            </p:extLst>
          </p:nvPr>
        </p:nvGraphicFramePr>
        <p:xfrm>
          <a:off x="609600" y="1668621"/>
          <a:ext cx="8305800" cy="4389119"/>
        </p:xfrm>
        <a:graphic>
          <a:graphicData uri="http://schemas.openxmlformats.org/drawingml/2006/table">
            <a:tbl>
              <a:tblPr/>
              <a:tblGrid>
                <a:gridCol w="895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0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6:16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到了晚上，他的門徒下海邊去，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6:17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上了船，要過海往迦百農去。天已經黑了，耶穌還沒有來到他們那裡。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6:18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忽然狂風大作，海就翻騰起來。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6:19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門徒搖櫓約行了十里多路，看見耶穌在海面上走，漸漸近了船，他們就害怕。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6:20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耶穌對他們說，是我。不要怕。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6:21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門徒就喜歡接他上船，船立時到了他們所要去的地方。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81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Kaiti SC Regular" charset="0"/>
                <a:ea typeface="Kaiti SC Regular" charset="0"/>
                <a:cs typeface="Kaiti SC Regular" charset="0"/>
              </a:rPr>
              <a:t>钥意 </a:t>
            </a:r>
            <a:r>
              <a:rPr lang="en-SG" dirty="0"/>
              <a:t>1 + </a:t>
            </a:r>
            <a:r>
              <a:rPr lang="zh-CN" altLang="en-US" b="1" dirty="0">
                <a:solidFill>
                  <a:srgbClr val="3709B7"/>
                </a:solidFill>
                <a:latin typeface="Kaiti SC Regular" charset="0"/>
                <a:ea typeface="Kaiti SC Regular" charset="0"/>
                <a:cs typeface="Kaiti SC Regular" charset="0"/>
              </a:rPr>
              <a:t>钥意 </a:t>
            </a:r>
            <a:r>
              <a:rPr lang="en-SG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約翰福音</a:t>
            </a:r>
            <a:r>
              <a:rPr lang="en-SG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6:16-21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主题是</a:t>
            </a:r>
            <a:r>
              <a:rPr lang="en-SG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1 + 2 = ???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18237"/>
              </p:ext>
            </p:extLst>
          </p:nvPr>
        </p:nvGraphicFramePr>
        <p:xfrm>
          <a:off x="609600" y="2362200"/>
          <a:ext cx="8153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钥意 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1 </a:t>
                      </a:r>
                      <a:endParaRPr lang="en-SG" sz="3200" b="1" dirty="0">
                        <a:solidFill>
                          <a:srgbClr val="FF0000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rgbClr val="3709B7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钥意 </a:t>
                      </a:r>
                      <a:r>
                        <a:rPr lang="en-SG" sz="3200" b="1" baseline="0" dirty="0">
                          <a:solidFill>
                            <a:srgbClr val="3709B7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2</a:t>
                      </a:r>
                      <a:endParaRPr lang="en-SG" sz="3200" b="1" dirty="0">
                        <a:solidFill>
                          <a:srgbClr val="3709B7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門徒</a:t>
                      </a:r>
                      <a:r>
                        <a:rPr lang="zh-CN" altLang="en-US" sz="3200" b="1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努力</a:t>
                      </a:r>
                      <a:r>
                        <a:rPr lang="zh-TW" altLang="en-US" sz="3200" b="1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搖櫓</a:t>
                      </a:r>
                      <a:r>
                        <a:rPr lang="zh-CN" altLang="en-US" sz="3200" b="1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却到不了岸</a:t>
                      </a:r>
                      <a:endParaRPr lang="en-SG" sz="3200" b="1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>
                          <a:latin typeface="华文楷体"/>
                          <a:ea typeface="华文楷体"/>
                          <a:cs typeface="华文楷体"/>
                        </a:rPr>
                        <a:t>耶稣上了</a:t>
                      </a:r>
                      <a:r>
                        <a:rPr lang="zh-TW" altLang="en-US" sz="3200" b="1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船</a:t>
                      </a:r>
                      <a:r>
                        <a:rPr lang="zh-CN" altLang="en-US" sz="3200" b="1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就立刻到岸</a:t>
                      </a:r>
                      <a:endParaRPr lang="en-SG" sz="3200" b="1" dirty="0"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620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SG" sz="4000" b="1" dirty="0"/>
              <a:t>1 </a:t>
            </a:r>
            <a:r>
              <a:rPr lang="zh-CN" altLang="en-US" sz="4000" b="1" dirty="0">
                <a:solidFill>
                  <a:srgbClr val="FF0000"/>
                </a:solidFill>
                <a:latin typeface="Kaiti SC Regular" charset="0"/>
                <a:ea typeface="Kaiti SC Regular" charset="0"/>
                <a:cs typeface="Kaiti SC Regular" charset="0"/>
              </a:rPr>
              <a:t>钥字 </a:t>
            </a:r>
            <a:r>
              <a:rPr lang="en-US" altLang="zh-CN" sz="4000" b="1" dirty="0">
                <a:solidFill>
                  <a:srgbClr val="FF0000"/>
                </a:solidFill>
                <a:latin typeface="Kaiti SC Regular" charset="0"/>
                <a:ea typeface="Kaiti SC Regular" charset="0"/>
                <a:cs typeface="Kaiti SC Regular" charset="0"/>
              </a:rPr>
              <a:t>+ </a:t>
            </a:r>
            <a:r>
              <a:rPr lang="en-SG" sz="4000" b="1" dirty="0"/>
              <a:t>1 </a:t>
            </a:r>
            <a:r>
              <a:rPr lang="zh-CN" altLang="en-US" sz="4000" b="1" dirty="0">
                <a:solidFill>
                  <a:srgbClr val="3709B7"/>
                </a:solidFill>
                <a:latin typeface="Kaiti SC Regular" charset="0"/>
                <a:ea typeface="Kaiti SC Regular" charset="0"/>
                <a:cs typeface="Kaiti SC Regular" charset="0"/>
              </a:rPr>
              <a:t>钥意  </a:t>
            </a:r>
            <a:endParaRPr lang="en-US" altLang="zh-CN" sz="4000" b="1" dirty="0">
              <a:solidFill>
                <a:srgbClr val="3709B7"/>
              </a:solidFill>
              <a:latin typeface="Kaiti SC Regular" charset="0"/>
              <a:ea typeface="Kaiti SC Regular" charset="0"/>
              <a:cs typeface="Kaiti SC Regular" charset="0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Kaiti SC Regular" charset="0"/>
                <a:ea typeface="Kaiti SC Regular" charset="0"/>
                <a:cs typeface="Kaiti SC Regular" charset="0"/>
              </a:rPr>
              <a:t>哈该书  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Kaiti SC Regular" charset="0"/>
                <a:ea typeface="Kaiti SC Regular" charset="0"/>
                <a:cs typeface="Kaiti SC Regular" charset="0"/>
              </a:rPr>
              <a:t>2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Kaiti SC Regular" charset="0"/>
                <a:ea typeface="Kaiti SC Regular" charset="0"/>
                <a:cs typeface="Kaiti SC Regular" charset="0"/>
              </a:rPr>
              <a:t>：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Kaiti SC Regular" charset="0"/>
                <a:ea typeface="Kaiti SC Regular" charset="0"/>
                <a:cs typeface="Kaiti SC Regular" charset="0"/>
              </a:rPr>
              <a:t>3-5</a:t>
            </a:r>
            <a:endParaRPr lang="en-SG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SG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endParaRPr lang="en-S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53383"/>
              </p:ext>
            </p:extLst>
          </p:nvPr>
        </p:nvGraphicFramePr>
        <p:xfrm>
          <a:off x="1600199" y="5410200"/>
          <a:ext cx="571500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Kaiti SC Regular" charset="0"/>
                          <a:ea typeface="Kaiti SC Regular" charset="0"/>
                          <a:cs typeface="Kaiti SC Regular" charset="0"/>
                        </a:rPr>
                        <a:t>钥字 </a:t>
                      </a:r>
                      <a:endParaRPr lang="en-SG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zh-CN" altLang="en-US" sz="2800" b="1" dirty="0">
                          <a:solidFill>
                            <a:srgbClr val="3709B7"/>
                          </a:solidFill>
                          <a:latin typeface="Kaiti SC Regular" charset="0"/>
                          <a:ea typeface="Kaiti SC Regular" charset="0"/>
                          <a:cs typeface="Kaiti SC Regular" charset="0"/>
                        </a:rPr>
                        <a:t>钥意 </a:t>
                      </a:r>
                      <a:endParaRPr lang="en-SG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？？？</a:t>
                      </a:r>
                      <a:endParaRPr lang="en-SG" sz="2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/>
                        <a:t>？？？</a:t>
                      </a:r>
                      <a:endParaRPr lang="en-SG" sz="28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63796"/>
              </p:ext>
            </p:extLst>
          </p:nvPr>
        </p:nvGraphicFramePr>
        <p:xfrm>
          <a:off x="0" y="1371600"/>
          <a:ext cx="9144000" cy="3968086"/>
        </p:xfrm>
        <a:graphic>
          <a:graphicData uri="http://schemas.openxmlformats.org/drawingml/2006/table">
            <a:tbl>
              <a:tblPr/>
              <a:tblGrid>
                <a:gridCol w="494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9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6539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3</a:t>
                      </a:r>
                    </a:p>
                  </a:txBody>
                  <a:tcPr marL="91127" marR="91127" marT="45563" marB="455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你們中間存留的，有誰見過這殿從前的榮耀呢。現在你們看著如何。豈不在眼中看如無有麼。</a:t>
                      </a:r>
                    </a:p>
                  </a:txBody>
                  <a:tcPr marL="91127" marR="91127" marT="45563" marB="455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5008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4</a:t>
                      </a:r>
                    </a:p>
                  </a:txBody>
                  <a:tcPr marL="91127" marR="91127" marT="45563" marB="455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耶和華說，所羅巴伯阿，雖然如此，你當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剛強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。約撒答的兒子大祭司約書亞阿，你也當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剛強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。這地的百姓，你們都當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剛強做工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，因為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我與你們同在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。這是萬軍之耶和華說的。</a:t>
                      </a:r>
                    </a:p>
                  </a:txBody>
                  <a:tcPr marL="91127" marR="91127" marT="45563" marB="455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539"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</a:t>
                      </a:r>
                    </a:p>
                  </a:txBody>
                  <a:tcPr marL="91127" marR="91127" marT="45563" marB="455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這是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﹝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照著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﹞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你們出埃及我與你們立約的話。那時，我的靈住在你們中間。你們不要懼怕。</a:t>
                      </a:r>
                    </a:p>
                  </a:txBody>
                  <a:tcPr marL="91127" marR="91127" marT="45563" marB="455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899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>
                <a:latin typeface="BiauKai"/>
                <a:ea typeface="BiauKai"/>
                <a:cs typeface="BiauKai"/>
              </a:rPr>
              <a:t>留意</a:t>
            </a:r>
            <a:endParaRPr lang="en-US" sz="5400" dirty="0">
              <a:latin typeface="BiauKai"/>
              <a:ea typeface="BiauKai"/>
              <a:cs typeface="BiauKa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>
                <a:latin typeface="Kaiti SC Regular" charset="0"/>
                <a:ea typeface="Kaiti SC Regular" charset="0"/>
                <a:cs typeface="Kaiti SC Regular" charset="0"/>
              </a:rPr>
              <a:t>第二个钥字或钥意 确定了</a:t>
            </a:r>
            <a:endParaRPr lang="en-US" altLang="zh-CN" sz="4400" b="1" dirty="0">
              <a:latin typeface="Kaiti SC Regular" charset="0"/>
              <a:ea typeface="Kaiti SC Regular" charset="0"/>
              <a:cs typeface="Kaiti SC Regular" charset="0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Kaiti SC Regular" charset="0"/>
                <a:ea typeface="Kaiti SC Regular" charset="0"/>
                <a:cs typeface="Kaiti SC Regular" charset="0"/>
              </a:rPr>
              <a:t>第一个钥字（或钥意） 应用的方向，</a:t>
            </a:r>
            <a:r>
              <a:rPr lang="en-US" altLang="zh-CN" sz="4400" b="1" dirty="0">
                <a:latin typeface="Kaiti SC Regular" charset="0"/>
                <a:ea typeface="Kaiti SC Regular" charset="0"/>
                <a:cs typeface="Kaiti SC Regular" charset="0"/>
              </a:rPr>
              <a:t> </a:t>
            </a:r>
            <a:r>
              <a:rPr lang="zh-CN" altLang="en-US" sz="4400" b="1" dirty="0">
                <a:latin typeface="Kaiti SC Regular" charset="0"/>
                <a:ea typeface="Kaiti SC Regular" charset="0"/>
                <a:cs typeface="Kaiti SC Regular" charset="0"/>
              </a:rPr>
              <a:t>也同时约束他范围。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908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5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全面式研经法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114800"/>
          </a:xfrm>
        </p:spPr>
        <p:txBody>
          <a:bodyPr>
            <a:normAutofit/>
          </a:bodyPr>
          <a:lstStyle/>
          <a:p>
            <a:pPr marL="720725" indent="-720725">
              <a:spcBef>
                <a:spcPts val="1464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。解经一定要看语境。语境为王！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720725" indent="-720725">
              <a:spcBef>
                <a:spcPts val="1464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。要看语境就必需看背景，主题和全面。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720725" indent="-720725">
              <a:spcBef>
                <a:spcPts val="1464"/>
              </a:spcBef>
              <a:spcAft>
                <a:spcPts val="1200"/>
              </a:spcAft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。全面式研经要达到能看到重点和细节</a:t>
            </a:r>
            <a:r>
              <a:rPr lang="zh-CN" altLang="en-US" sz="3600" b="1" dirty="0">
                <a:cs typeface="隶书"/>
              </a:rPr>
              <a:t>。</a:t>
            </a:r>
            <a:endParaRPr lang="en-US" altLang="zh-CN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主题也是语境</a:t>
            </a:r>
            <a:endParaRPr lang="en-SG" sz="48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从定义就可确定主题是语境。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经文的某个部分一定要从主题的角度才解的开。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21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1-18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34650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约翰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21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1-18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为什么耶稣选择在海边挽救彼得？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为什么要帮门徒捕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153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条大鱼？这不反作用吗？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为什么耶稣要行奇迹准备食物？</a:t>
            </a:r>
            <a:endParaRPr lang="en-SG" sz="40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042154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10</a:t>
            </a:r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个找主题的常识方法</a:t>
            </a:r>
            <a:endParaRPr lang="en-US" sz="48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4040188" cy="3951288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SG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重复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钥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字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SG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重复</a:t>
            </a:r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钥节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SG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主要吩咐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lang="en-SG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目的宣言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en-SG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包容思想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62400" y="1905000"/>
            <a:ext cx="4800599" cy="3798888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6.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最前或最后的几节 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7.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问与答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8.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交托或嘱咐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9.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控</a:t>
            </a:r>
            <a:r>
              <a:rPr lang="zh-TW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诉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14350" indent="-514350"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10.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句子的结构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14350" indent="-514350"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5966128-641E-4F30-8E2A-19269ABB210E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114800" y="6324600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 dirty="0">
                <a:ea typeface="SimSun" pitchFamily="2" charset="-122"/>
              </a:rPr>
              <a:t>叶</a:t>
            </a:r>
            <a:r>
              <a:rPr lang="zh-CN" sz="1400" b="1" dirty="0">
                <a:ea typeface="SimSun" pitchFamily="2" charset="-122"/>
              </a:rPr>
              <a:t> </a:t>
            </a:r>
            <a:r>
              <a:rPr lang="zh-CN" altLang="en-US" sz="1400" b="1" dirty="0">
                <a:ea typeface="SimSun" pitchFamily="2" charset="-122"/>
              </a:rPr>
              <a:t>老</a:t>
            </a:r>
            <a:r>
              <a:rPr lang="zh-CN" sz="1400" b="1" dirty="0">
                <a:ea typeface="SimSun" pitchFamily="2" charset="-122"/>
              </a:rPr>
              <a:t> </a:t>
            </a:r>
            <a:r>
              <a:rPr lang="zh-CN" altLang="en-US" sz="1400" b="1" dirty="0">
                <a:ea typeface="SimSun" pitchFamily="2" charset="-122"/>
              </a:rPr>
              <a:t>师</a:t>
            </a:r>
          </a:p>
        </p:txBody>
      </p:sp>
    </p:spTree>
    <p:extLst>
      <p:ext uri="{BB962C8B-B14F-4D97-AF65-F5344CB8AC3E}">
        <p14:creationId xmlns:p14="http://schemas.microsoft.com/office/powerpoint/2010/main" val="4071919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152400" y="304800"/>
            <a:ext cx="8839200" cy="5638800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1. </a:t>
            </a:r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钥字</a:t>
            </a:r>
            <a:endParaRPr lang="zh-CN" altLang="en-US" sz="48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buFontTx/>
              <a:buNone/>
            </a:pPr>
            <a:endParaRPr lang="en-US" altLang="zh-CN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609600" indent="-609600"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出现最多的两个钥字，他们之间关系就是主题。（有一些主题会用上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个钥字或钥</a:t>
            </a:r>
            <a:r>
              <a:rPr lang="zh-CN" altLang="en-US" b="1" dirty="0">
                <a:latin typeface="Kaiti SC Regular" charset="0"/>
                <a:ea typeface="Kaiti SC Regular" charset="0"/>
                <a:cs typeface="Kaiti SC Regular" charset="0"/>
              </a:rPr>
              <a:t>意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）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609600" indent="-609600">
              <a:lnSpc>
                <a:spcPct val="130000"/>
              </a:lnSpc>
              <a:buNone/>
              <a:tabLst>
                <a:tab pos="2068513" algn="l"/>
              </a:tabLst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第一步骤：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记下重复的钥字。</a:t>
            </a:r>
          </a:p>
          <a:p>
            <a:pPr marL="609600" indent="-609600">
              <a:lnSpc>
                <a:spcPct val="130000"/>
              </a:lnSpc>
              <a:buNone/>
              <a:tabLst>
                <a:tab pos="2068513" algn="l"/>
              </a:tabLst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第二步骤：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列出出现最多的两钥个字。</a:t>
            </a:r>
          </a:p>
          <a:p>
            <a:pPr marL="609600" indent="-609600">
              <a:lnSpc>
                <a:spcPct val="130000"/>
              </a:lnSpc>
              <a:buNone/>
              <a:tabLst>
                <a:tab pos="2068513" algn="l"/>
              </a:tabLst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第三步骤：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从经文确定这两个钥字的关系，那就   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tabLst>
                <a:tab pos="2068513" algn="l"/>
              </a:tabLst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               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是主题了。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6FBCF2A-5770-47A1-8FA4-7D72059ACA92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effectLst/>
                <a:ea typeface="SimSun" pitchFamily="2" charset="-122"/>
              </a:rPr>
              <a:t>叶</a:t>
            </a:r>
            <a:r>
              <a:rPr lang="zh-CN" altLang="ja-JP" dirty="0">
                <a:effectLst/>
                <a:ea typeface="SimSun" pitchFamily="2" charset="-122"/>
              </a:rPr>
              <a:t> </a:t>
            </a:r>
            <a:r>
              <a:rPr lang="zh-CN" altLang="en-US" dirty="0">
                <a:effectLst/>
                <a:ea typeface="SimSun" pitchFamily="2" charset="-122"/>
              </a:rPr>
              <a:t>老</a:t>
            </a:r>
            <a:r>
              <a:rPr lang="zh-CN" altLang="ja-JP" dirty="0">
                <a:effectLst/>
                <a:ea typeface="SimSun" pitchFamily="2" charset="-122"/>
              </a:rPr>
              <a:t> </a:t>
            </a:r>
            <a:r>
              <a:rPr lang="zh-CN" altLang="en-US" dirty="0">
                <a:effectLst/>
                <a:ea typeface="SimSun" pitchFamily="2" charset="-122"/>
              </a:rPr>
              <a:t>师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88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zh-CN" altLang="en-US" sz="60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罗马书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r>
              <a:rPr lang="en-US" altLang="zh-CN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54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     </a:t>
            </a:r>
            <a:r>
              <a:rPr lang="zh-CN" altLang="en-US" sz="54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信 </a:t>
            </a:r>
            <a:r>
              <a:rPr lang="en-US" altLang="zh-CN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义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=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　因</a:t>
            </a:r>
            <a:r>
              <a:rPr lang="zh-CN" altLang="en-US" sz="5400" b="1" dirty="0">
                <a:solidFill>
                  <a:srgbClr val="009900"/>
                </a:solidFill>
                <a:latin typeface="华文楷体"/>
                <a:ea typeface="华文楷体"/>
                <a:cs typeface="华文楷体"/>
              </a:rPr>
              <a:t>信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称</a:t>
            </a:r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义</a:t>
            </a: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ja-JP" sz="54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</a:p>
          <a:p>
            <a:pPr eaLnBrk="1" hangingPunct="1">
              <a:buFontTx/>
              <a:buNone/>
            </a:pPr>
            <a:r>
              <a:rPr lang="zh-CN" altLang="en-US" dirty="0">
                <a:ea typeface="SimSun" pitchFamily="2" charset="-122"/>
              </a:rPr>
              <a:t>	        </a:t>
            </a:r>
          </a:p>
          <a:p>
            <a:pPr eaLnBrk="1" hangingPunct="1">
              <a:buFontTx/>
              <a:buNone/>
            </a:pPr>
            <a:r>
              <a:rPr lang="zh-CN" altLang="en-US" dirty="0">
                <a:ea typeface="SimSun" pitchFamily="2" charset="-122"/>
              </a:rPr>
              <a:t>                 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pitchFamily="34" charset="-128"/>
              </a:rPr>
              <a:t>	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FDAFE6C-E8F1-4C63-840F-9B9FAB9D2F0B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114800" y="6324600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dirty="0">
                <a:ea typeface="SimSun" pitchFamily="2" charset="-122"/>
              </a:rPr>
              <a:t>叶</a:t>
            </a:r>
            <a:r>
              <a:rPr lang="zh-CN" sz="1400" dirty="0">
                <a:ea typeface="SimSun" pitchFamily="2" charset="-122"/>
              </a:rPr>
              <a:t> </a:t>
            </a:r>
            <a:r>
              <a:rPr lang="zh-CN" altLang="en-US" sz="1400" dirty="0">
                <a:ea typeface="SimSun" pitchFamily="2" charset="-122"/>
              </a:rPr>
              <a:t>老</a:t>
            </a:r>
            <a:r>
              <a:rPr lang="zh-CN" sz="1400" dirty="0">
                <a:ea typeface="SimSun" pitchFamily="2" charset="-122"/>
              </a:rPr>
              <a:t> </a:t>
            </a:r>
            <a:r>
              <a:rPr lang="zh-CN" altLang="en-US" sz="1400" dirty="0">
                <a:ea typeface="SimSun" pitchFamily="2" charset="-122"/>
              </a:rPr>
              <a:t>师</a:t>
            </a:r>
          </a:p>
        </p:txBody>
      </p:sp>
    </p:spTree>
    <p:extLst>
      <p:ext uri="{BB962C8B-B14F-4D97-AF65-F5344CB8AC3E}">
        <p14:creationId xmlns:p14="http://schemas.microsoft.com/office/powerpoint/2010/main" val="200229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1671042"/>
            <a:ext cx="91440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林前１３：１－１３</a:t>
            </a:r>
          </a:p>
          <a:p>
            <a:endParaRPr lang="en-US" sz="48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爱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　</a:t>
            </a:r>
            <a:r>
              <a:rPr lang="en-US" altLang="zh-CN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　</a:t>
            </a:r>
            <a:r>
              <a:rPr lang="zh-CN" altLang="en-US" sz="54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大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en-US" altLang="ja-JP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=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lang="en-US" altLang="ja-JP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爱</a:t>
            </a:r>
            <a:r>
              <a:rPr lang="zh-CN" altLang="en-US" sz="5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最伟</a:t>
            </a:r>
            <a:r>
              <a:rPr lang="zh-CN" altLang="en-US" sz="54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大</a:t>
            </a:r>
          </a:p>
          <a:p>
            <a:r>
              <a:rPr lang="en-US" sz="3200" dirty="0">
                <a:latin typeface="Comic Sans MS" pitchFamily="66" charset="0"/>
                <a:ea typeface="SimSun" pitchFamily="2" charset="-122"/>
              </a:rPr>
              <a:t> </a:t>
            </a:r>
            <a:endParaRPr lang="en-US" sz="2400" dirty="0">
              <a:latin typeface="Comic Sans MS" pitchFamily="66" charset="0"/>
              <a:ea typeface="SimSun" pitchFamily="2" charset="-122"/>
            </a:endParaRPr>
          </a:p>
          <a:p>
            <a:endParaRPr lang="en-US" sz="24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C5DB99BA-4F52-442C-973E-677D633B6928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114800" y="6400800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dirty="0">
                <a:ea typeface="SimSun" pitchFamily="2" charset="-122"/>
              </a:rPr>
              <a:t>叶</a:t>
            </a:r>
            <a:r>
              <a:rPr lang="zh-CN" sz="1400" dirty="0">
                <a:ea typeface="SimSun" pitchFamily="2" charset="-122"/>
              </a:rPr>
              <a:t> </a:t>
            </a:r>
            <a:r>
              <a:rPr lang="zh-CN" altLang="en-US" sz="1400" dirty="0">
                <a:ea typeface="SimSun" pitchFamily="2" charset="-122"/>
              </a:rPr>
              <a:t>老</a:t>
            </a:r>
            <a:r>
              <a:rPr lang="zh-CN" sz="1400" dirty="0">
                <a:ea typeface="SimSun" pitchFamily="2" charset="-122"/>
              </a:rPr>
              <a:t> </a:t>
            </a:r>
            <a:r>
              <a:rPr lang="zh-CN" altLang="en-US" sz="1400" dirty="0">
                <a:ea typeface="SimSun" pitchFamily="2" charset="-122"/>
              </a:rPr>
              <a:t>师</a:t>
            </a:r>
          </a:p>
        </p:txBody>
      </p:sp>
    </p:spTree>
    <p:extLst>
      <p:ext uri="{BB962C8B-B14F-4D97-AF65-F5344CB8AC3E}">
        <p14:creationId xmlns:p14="http://schemas.microsoft.com/office/powerpoint/2010/main" val="2271101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40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林前 </a:t>
            </a:r>
            <a:r>
              <a:rPr lang="en-US" sz="40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13:1-13</a:t>
            </a:r>
          </a:p>
        </p:txBody>
      </p:sp>
      <p:sp>
        <p:nvSpPr>
          <p:cNvPr id="23554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219200"/>
            <a:ext cx="6477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我若能说万人的方言，并天使的话语，却没有爱，我就成了鸣的锣，响的钹一般。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我若有先知讲道之能，也明白各样的奥秘，各样的知识，而且有全备的信，叫我能够移山，却没有爱，我就算不得什麽。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我若将所有的　济穷人，又舍己身叫人焚烧，却没有爱，仍然与我无益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。</a:t>
            </a:r>
            <a:endParaRPr lang="zh-CN" sz="2800" b="1" dirty="0">
              <a:solidFill>
                <a:schemeClr val="bg2">
                  <a:lumMod val="10000"/>
                </a:schemeClr>
              </a:solidFill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629400" y="990600"/>
            <a:ext cx="2514600" cy="5638800"/>
          </a:xfrm>
        </p:spPr>
        <p:txBody>
          <a:bodyPr/>
          <a:lstStyle/>
          <a:p>
            <a:pPr>
              <a:buFontTx/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  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爱比恩赐大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Date Placeholder 1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452C5C74-3686-4009-BE48-80B030942787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zh-CN" altLang="en-US" sz="1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叶老师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cxnSp>
        <p:nvCxnSpPr>
          <p:cNvPr id="23558" name="Straight Connector 7"/>
          <p:cNvCxnSpPr>
            <a:cxnSpLocks noChangeShapeType="1"/>
          </p:cNvCxnSpPr>
          <p:nvPr/>
        </p:nvCxnSpPr>
        <p:spPr bwMode="auto">
          <a:xfrm>
            <a:off x="7620000" y="1066800"/>
            <a:ext cx="77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Straight Connector 10"/>
          <p:cNvCxnSpPr>
            <a:cxnSpLocks noChangeShapeType="1"/>
          </p:cNvCxnSpPr>
          <p:nvPr/>
        </p:nvCxnSpPr>
        <p:spPr bwMode="auto">
          <a:xfrm>
            <a:off x="6705600" y="1447800"/>
            <a:ext cx="3810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3560" name="Straight Connector 12"/>
          <p:cNvCxnSpPr>
            <a:cxnSpLocks noChangeShapeType="1"/>
          </p:cNvCxnSpPr>
          <p:nvPr/>
        </p:nvCxnSpPr>
        <p:spPr bwMode="auto">
          <a:xfrm rot="5400000">
            <a:off x="5106988" y="3429000"/>
            <a:ext cx="3960812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3561" name="Straight Connector 14"/>
          <p:cNvCxnSpPr>
            <a:cxnSpLocks noChangeShapeType="1"/>
          </p:cNvCxnSpPr>
          <p:nvPr/>
        </p:nvCxnSpPr>
        <p:spPr bwMode="auto">
          <a:xfrm rot="10800000">
            <a:off x="6705600" y="5410200"/>
            <a:ext cx="3810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3562" name="Straight Connector 16"/>
          <p:cNvCxnSpPr>
            <a:cxnSpLocks noChangeShapeType="1"/>
          </p:cNvCxnSpPr>
          <p:nvPr/>
        </p:nvCxnSpPr>
        <p:spPr bwMode="auto">
          <a:xfrm>
            <a:off x="7086600" y="3657600"/>
            <a:ext cx="17526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7921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5486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 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爱是恒久忍耐，又有恩慈；爱是不嫉妒；爱是不自夸，不张狂，</a:t>
            </a:r>
            <a:endParaRPr lang="zh-CN" altLang="ja-JP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 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不做害羞的事，不求自己的益处，不轻易发怒，不计算人的恶，</a:t>
            </a:r>
            <a:endParaRPr lang="zh-CN" altLang="ja-JP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6 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不喜欢不义，只喜欢真理；</a:t>
            </a:r>
            <a:endParaRPr lang="zh-CN" altLang="ja-JP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7 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凡事包容，凡事相信，凡事盼望，凡事忍耐。</a:t>
            </a:r>
            <a:endParaRPr lang="zh-CN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52400"/>
            <a:ext cx="2514600" cy="5791200"/>
          </a:xfrm>
        </p:spPr>
        <p:txBody>
          <a:bodyPr/>
          <a:lstStyle/>
          <a:p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zh-CN" altLang="en-US" sz="24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　 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爱包括所   </a:t>
            </a:r>
            <a:endParaRPr lang="en-US" altLang="zh-CN" sz="3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en-US" altLang="zh-CN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有的美德</a:t>
            </a:r>
          </a:p>
          <a:p>
            <a:endParaRPr lang="en-US" altLang="zh-CN" sz="2400" b="1" dirty="0">
              <a:solidFill>
                <a:srgbClr val="FFFF00"/>
              </a:solidFill>
              <a:latin typeface="Comic Sans MS" pitchFamily="66" charset="0"/>
              <a:ea typeface="SimSun" pitchFamily="2" charset="-122"/>
            </a:endParaRPr>
          </a:p>
          <a:p>
            <a:pPr>
              <a:buFontTx/>
              <a:buNone/>
            </a:pPr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E748442-441B-44A5-B914-4C5EC8E6D9E3}" type="datetime1">
              <a:rPr lang="en-US"/>
              <a:pPr/>
              <a:t>11/14/18</a:t>
            </a:fld>
            <a:endParaRPr lang="en-US"/>
          </a:p>
        </p:txBody>
      </p:sp>
      <p:cxnSp>
        <p:nvCxnSpPr>
          <p:cNvPr id="24581" name="Straight Connector 7"/>
          <p:cNvCxnSpPr>
            <a:cxnSpLocks noChangeShapeType="1"/>
          </p:cNvCxnSpPr>
          <p:nvPr/>
        </p:nvCxnSpPr>
        <p:spPr bwMode="auto">
          <a:xfrm>
            <a:off x="5943600" y="838200"/>
            <a:ext cx="3810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4582" name="Straight Connector 9"/>
          <p:cNvCxnSpPr>
            <a:cxnSpLocks noChangeShapeType="1"/>
          </p:cNvCxnSpPr>
          <p:nvPr/>
        </p:nvCxnSpPr>
        <p:spPr bwMode="auto">
          <a:xfrm rot="5400000">
            <a:off x="4152901" y="3009900"/>
            <a:ext cx="4343400" cy="3175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4583" name="Straight Connector 11"/>
          <p:cNvCxnSpPr>
            <a:cxnSpLocks noChangeShapeType="1"/>
          </p:cNvCxnSpPr>
          <p:nvPr/>
        </p:nvCxnSpPr>
        <p:spPr bwMode="auto">
          <a:xfrm rot="10800000">
            <a:off x="5943600" y="5181600"/>
            <a:ext cx="3810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4584" name="Straight Connector 13"/>
          <p:cNvCxnSpPr>
            <a:cxnSpLocks noChangeShapeType="1"/>
          </p:cNvCxnSpPr>
          <p:nvPr/>
        </p:nvCxnSpPr>
        <p:spPr bwMode="auto">
          <a:xfrm>
            <a:off x="6324600" y="3200400"/>
            <a:ext cx="20574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叶老师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989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304800"/>
            <a:ext cx="5943600" cy="5638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CN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8  </a:t>
            </a:r>
            <a:r>
              <a:rPr lang="zh-CN" altLang="en-US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爱是永不止息。先知讲道之能终必归於无有；说方言之能终必停止；知识也终必归於无有。</a:t>
            </a:r>
            <a:endParaRPr lang="zh-CN" altLang="ja-JP" sz="2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9  </a:t>
            </a:r>
            <a:r>
              <a:rPr lang="zh-CN" altLang="en-US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我们现在所知道的有限，先知所讲的也有限，</a:t>
            </a:r>
            <a:endParaRPr lang="zh-CN" altLang="ja-JP" sz="2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10  </a:t>
            </a:r>
            <a:r>
              <a:rPr lang="zh-CN" altLang="en-US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等那完全的来到，这有限的必归於无有了。</a:t>
            </a:r>
            <a:endParaRPr lang="zh-CN" altLang="ja-JP" sz="2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11  </a:t>
            </a:r>
            <a:r>
              <a:rPr lang="zh-CN" altLang="en-US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我作孩子的时候，话语像孩子，心思像孩子，意念像孩子，既成了人，就把孩子的事丢弃了。</a:t>
            </a:r>
            <a:endParaRPr lang="zh-CN" altLang="ja-JP" sz="2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12  </a:t>
            </a:r>
            <a:r>
              <a:rPr lang="zh-CN" altLang="en-US" sz="2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我们如今彷佛对著镜子观看，模糊不清（原文作如同猜谜）；到那时就要面对面了。我如今所知道的有限，到那时就全知道，如同主知道我一样。</a:t>
            </a:r>
            <a:endParaRPr lang="zh-CN" sz="2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152400"/>
            <a:ext cx="2819400" cy="5943600"/>
          </a:xfrm>
          <a:ln>
            <a:noFill/>
          </a:ln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400" dirty="0">
                <a:latin typeface="Comic Sans MS" pitchFamily="66" charset="0"/>
                <a:ea typeface="ＭＳ Ｐゴシック" pitchFamily="34" charset="-128"/>
              </a:rPr>
              <a:t>	  </a:t>
            </a:r>
          </a:p>
          <a:p>
            <a:pPr>
              <a:buFontTx/>
              <a:buNone/>
            </a:pPr>
            <a:endParaRPr lang="en-US" sz="2400" dirty="0">
              <a:latin typeface="Comic Sans MS" pitchFamily="66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zh-CN" altLang="en-US" sz="24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SimSun" pitchFamily="2" charset="-122"/>
              </a:rPr>
              <a:t>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爱是永不止息</a:t>
            </a:r>
            <a:endParaRPr lang="en-US" altLang="ja-JP" sz="24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其他都不能</a:t>
            </a:r>
            <a:r>
              <a:rPr lang="zh-CN" altLang="en-US" sz="2400" b="1" dirty="0">
                <a:solidFill>
                  <a:srgbClr val="FFFF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59747F10-7D47-46E9-B126-3CD1CDD43F9A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cxnSp>
        <p:nvCxnSpPr>
          <p:cNvPr id="25605" name="Straight Connector 7"/>
          <p:cNvCxnSpPr>
            <a:cxnSpLocks noChangeShapeType="1"/>
          </p:cNvCxnSpPr>
          <p:nvPr/>
        </p:nvCxnSpPr>
        <p:spPr bwMode="auto">
          <a:xfrm>
            <a:off x="6172200" y="533400"/>
            <a:ext cx="4572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5606" name="Straight Connector 9"/>
          <p:cNvCxnSpPr>
            <a:cxnSpLocks noChangeShapeType="1"/>
          </p:cNvCxnSpPr>
          <p:nvPr/>
        </p:nvCxnSpPr>
        <p:spPr bwMode="auto">
          <a:xfrm rot="5400000">
            <a:off x="3963988" y="3200400"/>
            <a:ext cx="5332412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5607" name="Straight Connector 11"/>
          <p:cNvCxnSpPr>
            <a:cxnSpLocks noChangeShapeType="1"/>
          </p:cNvCxnSpPr>
          <p:nvPr/>
        </p:nvCxnSpPr>
        <p:spPr bwMode="auto">
          <a:xfrm>
            <a:off x="6172200" y="5867400"/>
            <a:ext cx="45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8" name="Straight Connector 13"/>
          <p:cNvCxnSpPr>
            <a:cxnSpLocks noChangeShapeType="1"/>
          </p:cNvCxnSpPr>
          <p:nvPr/>
        </p:nvCxnSpPr>
        <p:spPr bwMode="auto">
          <a:xfrm>
            <a:off x="6629400" y="3276600"/>
            <a:ext cx="22098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/>
          <a:p>
            <a:r>
              <a:rPr lang="zh-CN" altLang="en-US" dirty="0">
                <a:effectLst/>
              </a:rPr>
              <a:t>叶老师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215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1148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13 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如今常存的有信，有望，有爱这三样，其中最大的是爱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。</a:t>
            </a:r>
            <a:endParaRPr lang="zh-CN" b="1" dirty="0">
              <a:solidFill>
                <a:schemeClr val="bg2">
                  <a:lumMod val="10000"/>
                </a:schemeClr>
              </a:solidFill>
              <a:ea typeface="SimSun" pitchFamily="2" charset="-122"/>
            </a:endParaRPr>
          </a:p>
        </p:txBody>
      </p:sp>
      <p:sp>
        <p:nvSpPr>
          <p:cNvPr id="2662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685800"/>
            <a:ext cx="4800600" cy="3429000"/>
          </a:xfrm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  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爱比信和望大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CACF99D-322A-42D8-8043-AF8154D45B61}" type="datetime1">
              <a:rPr lang="en-US"/>
              <a:pPr/>
              <a:t>11/14/18</a:t>
            </a:fld>
            <a:endParaRPr lang="en-US"/>
          </a:p>
        </p:txBody>
      </p:sp>
      <p:cxnSp>
        <p:nvCxnSpPr>
          <p:cNvPr id="26629" name="Straight Connector 7"/>
          <p:cNvCxnSpPr>
            <a:cxnSpLocks noChangeShapeType="1"/>
          </p:cNvCxnSpPr>
          <p:nvPr/>
        </p:nvCxnSpPr>
        <p:spPr bwMode="auto">
          <a:xfrm>
            <a:off x="4114800" y="1828800"/>
            <a:ext cx="4572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6630" name="Straight Connector 9"/>
          <p:cNvCxnSpPr>
            <a:cxnSpLocks noChangeShapeType="1"/>
          </p:cNvCxnSpPr>
          <p:nvPr/>
        </p:nvCxnSpPr>
        <p:spPr bwMode="auto">
          <a:xfrm rot="5400000">
            <a:off x="3658394" y="2742406"/>
            <a:ext cx="18288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6631" name="Straight Connector 11"/>
          <p:cNvCxnSpPr>
            <a:cxnSpLocks noChangeShapeType="1"/>
          </p:cNvCxnSpPr>
          <p:nvPr/>
        </p:nvCxnSpPr>
        <p:spPr bwMode="auto">
          <a:xfrm>
            <a:off x="4114800" y="3657600"/>
            <a:ext cx="4572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6632" name="Straight Connector 13"/>
          <p:cNvCxnSpPr>
            <a:cxnSpLocks noChangeShapeType="1"/>
          </p:cNvCxnSpPr>
          <p:nvPr/>
        </p:nvCxnSpPr>
        <p:spPr bwMode="auto">
          <a:xfrm>
            <a:off x="4572000" y="2743200"/>
            <a:ext cx="24384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叶老师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461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见木和见林</a:t>
            </a:r>
            <a:endParaRPr lang="en-SG" sz="4800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一个好的查经方法一定要达到见木和见林的地步。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一幅图画，要从远看才能看得到整体，如果只是近视的看，就会忽略了完整的大图画和各各段落的彼此关系。同样的，查经，</a:t>
            </a:r>
            <a:r>
              <a:rPr lang="zh-CN" altLang="en-US" sz="3600" b="1" dirty="0" smtClean="0">
                <a:latin typeface="华文楷体"/>
                <a:ea typeface="华文楷体"/>
                <a:cs typeface="华文楷体"/>
              </a:rPr>
              <a:t>也是要从高处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看，才不致因细节而忽视了大体各段经文彼此关系。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5888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228600"/>
            <a:ext cx="4267200" cy="5867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爱比恩赐大。</a:t>
            </a:r>
            <a:endParaRPr lang="en-US" altLang="ja-JP" sz="36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endParaRPr lang="zh-CN" altLang="en-US" sz="36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爱包括所有的美德</a:t>
            </a:r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endParaRPr lang="zh-CN" altLang="en-US" sz="36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爱永不止息，</a:t>
            </a:r>
          </a:p>
          <a:p>
            <a:pPr>
              <a:buFontTx/>
              <a:buNone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其他不能</a:t>
            </a:r>
          </a:p>
          <a:p>
            <a:pPr>
              <a:buFontTx/>
              <a:buNone/>
            </a:pPr>
            <a:endParaRPr lang="zh-CN" altLang="en-US" sz="36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爱比信和望大</a:t>
            </a:r>
          </a:p>
          <a:p>
            <a:endParaRPr lang="en-US" sz="3000" dirty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0" name="Content Placeholder 3"/>
          <p:cNvSpPr>
            <a:spLocks noGrp="1"/>
          </p:cNvSpPr>
          <p:nvPr>
            <p:ph sz="half" idx="4294967295"/>
          </p:nvPr>
        </p:nvSpPr>
        <p:spPr>
          <a:xfrm>
            <a:off x="4876800" y="1828800"/>
            <a:ext cx="4038600" cy="4191000"/>
          </a:xfrm>
        </p:spPr>
        <p:txBody>
          <a:bodyPr/>
          <a:lstStyle/>
          <a:p>
            <a:pPr>
              <a:buFontTx/>
              <a:buNone/>
            </a:pPr>
            <a:endParaRPr lang="zh-CN" altLang="en-US" sz="4400" dirty="0">
              <a:solidFill>
                <a:srgbClr val="FFFF00"/>
              </a:solidFill>
              <a:ea typeface="SimSun" pitchFamily="2" charset="-122"/>
            </a:endParaRPr>
          </a:p>
          <a:p>
            <a:pPr>
              <a:buFontTx/>
              <a:buNone/>
            </a:pPr>
            <a:r>
              <a:rPr lang="zh-CN" altLang="en-US" sz="44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爱是最伟大</a:t>
            </a: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5A424EF8-6721-4141-B2BF-FA0FD80919FB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zh-CN" altLang="en-US" sz="1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叶老师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cxnSp>
        <p:nvCxnSpPr>
          <p:cNvPr id="27653" name="Straight Connector 9"/>
          <p:cNvCxnSpPr>
            <a:cxnSpLocks noChangeShapeType="1"/>
          </p:cNvCxnSpPr>
          <p:nvPr/>
        </p:nvCxnSpPr>
        <p:spPr bwMode="auto">
          <a:xfrm rot="5400000">
            <a:off x="2325688" y="2933700"/>
            <a:ext cx="4799012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7654" name="Straight Connector 11"/>
          <p:cNvCxnSpPr>
            <a:cxnSpLocks noChangeShapeType="1"/>
          </p:cNvCxnSpPr>
          <p:nvPr/>
        </p:nvCxnSpPr>
        <p:spPr bwMode="auto">
          <a:xfrm rot="10800000">
            <a:off x="3886200" y="533400"/>
            <a:ext cx="8382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7655" name="Straight Connector 13"/>
          <p:cNvCxnSpPr>
            <a:cxnSpLocks noChangeShapeType="1"/>
          </p:cNvCxnSpPr>
          <p:nvPr/>
        </p:nvCxnSpPr>
        <p:spPr bwMode="auto">
          <a:xfrm>
            <a:off x="4114800" y="1981200"/>
            <a:ext cx="6096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7656" name="Straight Connector 15"/>
          <p:cNvCxnSpPr>
            <a:cxnSpLocks noChangeShapeType="1"/>
          </p:cNvCxnSpPr>
          <p:nvPr/>
        </p:nvCxnSpPr>
        <p:spPr bwMode="auto">
          <a:xfrm>
            <a:off x="3733800" y="3429000"/>
            <a:ext cx="9906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7657" name="Straight Connector 17"/>
          <p:cNvCxnSpPr>
            <a:cxnSpLocks noChangeShapeType="1"/>
          </p:cNvCxnSpPr>
          <p:nvPr/>
        </p:nvCxnSpPr>
        <p:spPr bwMode="auto">
          <a:xfrm>
            <a:off x="3733800" y="5334000"/>
            <a:ext cx="9906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  <p:cxnSp>
        <p:nvCxnSpPr>
          <p:cNvPr id="27658" name="Straight Connector 23"/>
          <p:cNvCxnSpPr>
            <a:cxnSpLocks noChangeShapeType="1"/>
          </p:cNvCxnSpPr>
          <p:nvPr/>
        </p:nvCxnSpPr>
        <p:spPr bwMode="auto">
          <a:xfrm>
            <a:off x="4724400" y="3429000"/>
            <a:ext cx="31242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2920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990600"/>
            <a:ext cx="8839200" cy="53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525" algn="ctr" eaLnBrk="1" hangingPunct="1">
              <a:tabLst>
                <a:tab pos="285750" algn="l"/>
              </a:tabLst>
            </a:pPr>
            <a:r>
              <a:rPr lang="en-US" sz="44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2. </a:t>
            </a:r>
            <a:r>
              <a:rPr lang="zh-CN" altLang="en-US" sz="44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钥节 </a:t>
            </a:r>
            <a:r>
              <a:rPr lang="en-US" altLang="zh-CN" sz="44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44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重复经节</a:t>
            </a:r>
            <a:r>
              <a:rPr lang="en-US" altLang="zh-CN" sz="44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)</a:t>
            </a:r>
          </a:p>
          <a:p>
            <a:pPr indent="9525" eaLnBrk="1" hangingPunct="1">
              <a:tabLst>
                <a:tab pos="285750" algn="l"/>
              </a:tabLst>
            </a:pPr>
            <a:endParaRPr lang="en-US" sz="2400" b="1" u="sng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536575" indent="-536575" eaLnBrk="1" hangingPunct="1">
              <a:tabLst>
                <a:tab pos="536575" algn="l"/>
              </a:tabLst>
            </a:pPr>
            <a:r>
              <a:rPr lang="zh-CN" altLang="zh-CN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作者以同样或类似的字、词语或思想来重复钥节。</a:t>
            </a:r>
          </a:p>
          <a:p>
            <a:pPr marL="536575" indent="-536575" eaLnBrk="1" hangingPunct="1">
              <a:tabLst>
                <a:tab pos="536575" algn="l"/>
              </a:tabLst>
            </a:pPr>
            <a:endParaRPr lang="en-US" sz="3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36575" indent="-536575" eaLnBrk="1" hangingPunct="1">
              <a:tabLst>
                <a:tab pos="536575" algn="l"/>
              </a:tabLst>
            </a:pPr>
            <a:r>
              <a:rPr lang="zh-CN" altLang="zh-CN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主题的字词可以在重复钥节里找到。</a:t>
            </a:r>
          </a:p>
          <a:p>
            <a:pPr marL="536575" indent="-536575" eaLnBrk="1" hangingPunct="1">
              <a:tabLst>
                <a:tab pos="536575" algn="l"/>
              </a:tabLst>
            </a:pPr>
            <a:endParaRPr lang="en-US" sz="3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536575" indent="-536575" eaLnBrk="1" hangingPunct="1">
              <a:tabLst>
                <a:tab pos="536575" algn="l"/>
              </a:tabLst>
            </a:pP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3200" b="1" dirty="0" smtClean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即是很长篇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的章节都不难找到重复的钥节。其中一个很好的例子是士师记。</a:t>
            </a:r>
            <a:endParaRPr lang="en-US" altLang="ja-JP" sz="3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endParaRPr lang="en-US" sz="2400" dirty="0">
              <a:latin typeface="Comic Sans MS" pitchFamily="66" charset="0"/>
              <a:ea typeface="SimSun" pitchFamily="2" charset="-122"/>
            </a:endParaRPr>
          </a:p>
          <a:p>
            <a:pPr indent="9525">
              <a:tabLst>
                <a:tab pos="285750" algn="l"/>
              </a:tabLst>
            </a:pPr>
            <a:endParaRPr lang="en-US" sz="24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4E93D70D-40F7-48E1-99C9-5904CA47DEC3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58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525">
              <a:tabLst>
                <a:tab pos="285750" algn="l"/>
              </a:tabLst>
            </a:pPr>
            <a:endParaRPr lang="zh-CN" altLang="en-US" sz="1000" b="1" dirty="0">
              <a:solidFill>
                <a:srgbClr val="FFFF00"/>
              </a:solidFill>
              <a:latin typeface="Comic Sans MS" pitchFamily="66" charset="0"/>
              <a:ea typeface="SimSun" pitchFamily="2" charset="-122"/>
            </a:endParaRPr>
          </a:p>
          <a:p>
            <a:pPr indent="9525">
              <a:tabLst>
                <a:tab pos="285750" algn="l"/>
              </a:tabLst>
            </a:pPr>
            <a:r>
              <a:rPr lang="zh-CN" altLang="en-US" sz="32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师士记 </a:t>
            </a:r>
            <a:r>
              <a:rPr lang="en-US" sz="32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17:6; 18:1; 19:1; 21:25</a:t>
            </a:r>
            <a:endParaRPr lang="en-US" altLang="zh-CN" sz="3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endParaRPr lang="en-US" sz="12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那时以色列中没有王</a:t>
            </a:r>
            <a:r>
              <a:rPr lang="en-US" altLang="zh-CN" sz="43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各人任意而行</a:t>
            </a: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。</a:t>
            </a:r>
            <a:endParaRPr lang="en-US" altLang="ja-JP" sz="43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  <a:ea typeface="SimSun" pitchFamily="2" charset="-122"/>
            </a:endParaRPr>
          </a:p>
          <a:p>
            <a:pPr indent="9525">
              <a:tabLst>
                <a:tab pos="285750" algn="l"/>
              </a:tabLst>
            </a:pPr>
            <a:endParaRPr lang="en-US" sz="32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  <a:ea typeface="SimSun" pitchFamily="2" charset="-122"/>
            </a:endParaRPr>
          </a:p>
          <a:p>
            <a:pPr indent="9525">
              <a:tabLst>
                <a:tab pos="285750" algn="l"/>
              </a:tabLst>
            </a:pPr>
            <a:endParaRPr lang="en-US" sz="32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  <a:ea typeface="SimSun" pitchFamily="2" charset="-122"/>
            </a:endParaRPr>
          </a:p>
          <a:p>
            <a:pPr indent="9525">
              <a:tabLst>
                <a:tab pos="285750" algn="l"/>
              </a:tabLst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</a:t>
            </a:r>
            <a:r>
              <a:rPr lang="zh-CN" altLang="en-US" sz="4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钥意</a:t>
            </a:r>
            <a:r>
              <a:rPr lang="en-US" altLang="zh-CN" sz="4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40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：人任意而行</a:t>
            </a:r>
            <a:endParaRPr lang="en-US" altLang="zh-CN" sz="4000" b="1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</a:t>
            </a:r>
            <a:r>
              <a:rPr lang="zh-CN" altLang="en-US" sz="4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钥意</a:t>
            </a:r>
            <a:r>
              <a:rPr lang="en-US" altLang="zh-CN" sz="4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：神严厉管教</a:t>
            </a:r>
            <a:endParaRPr lang="en-US" sz="40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endParaRPr lang="en-US" sz="32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  <a:ea typeface="SimSun" pitchFamily="2" charset="-122"/>
            </a:endParaRPr>
          </a:p>
          <a:p>
            <a:pPr indent="9525">
              <a:tabLst>
                <a:tab pos="285750" algn="l"/>
              </a:tabLst>
            </a:pPr>
            <a:endParaRPr lang="en-US" altLang="zh-CN" sz="3200" b="1" dirty="0">
              <a:solidFill>
                <a:srgbClr val="FFFF00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BFD8A70D-4CD2-4B37-8F69-ED4834953A4A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</p:spPr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31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57200"/>
            <a:ext cx="5486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">
              <a:tabLst>
                <a:tab pos="285750" algn="l"/>
              </a:tabLst>
            </a:pP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但以理 </a:t>
            </a:r>
            <a:r>
              <a:rPr 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4:17,25,32</a:t>
            </a:r>
          </a:p>
          <a:p>
            <a:pPr indent="9525">
              <a:tabLst>
                <a:tab pos="285750" algn="l"/>
              </a:tabLst>
            </a:pPr>
            <a:endParaRPr lang="en-US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至高者在人的国中掌权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285750" algn="l"/>
              </a:tabLst>
            </a:pP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1258888" algn="l"/>
              </a:tabLst>
            </a:pPr>
            <a:r>
              <a:rPr lang="zh-CN" altLang="zh-CN" sz="3600" b="1" dirty="0">
                <a:latin typeface="华文楷体"/>
                <a:ea typeface="华文楷体"/>
                <a:cs typeface="华文楷体"/>
              </a:rPr>
              <a:t>1。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王和民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1258888" algn="l"/>
              </a:tabLst>
            </a:pPr>
            <a:r>
              <a:rPr lang="zh-CN" altLang="zh-CN" sz="3600" b="1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-4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尼布甲尼撒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1258888" algn="l"/>
              </a:tabLst>
            </a:pPr>
            <a:r>
              <a:rPr lang="zh-CN" altLang="zh-CN" sz="3600" b="1" dirty="0"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判决了伯沙撒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1258888" algn="l"/>
              </a:tabLst>
            </a:pPr>
            <a:r>
              <a:rPr lang="zh-CN" altLang="zh-CN" sz="3600" b="1" dirty="0">
                <a:latin typeface="华文楷体"/>
                <a:ea typeface="华文楷体"/>
                <a:cs typeface="华文楷体"/>
              </a:rPr>
              <a:t>6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封了狮子的口。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indent="9525">
              <a:tabLst>
                <a:tab pos="1258888" algn="l"/>
              </a:tabLst>
            </a:pPr>
            <a:r>
              <a:rPr lang="zh-CN" altLang="zh-CN" sz="3600" b="1" dirty="0">
                <a:latin typeface="华文楷体"/>
                <a:ea typeface="华文楷体"/>
                <a:cs typeface="华文楷体"/>
              </a:rPr>
              <a:t>7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-12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。以色列的将来。</a:t>
            </a:r>
            <a:endParaRPr lang="en-US" altLang="ja-JP" sz="36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5932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pPr marL="261938" indent="-261938" algn="l" eaLnBrk="1" hangingPunct="1"/>
            <a:r>
              <a:rPr lang="en-US" sz="49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                   3. </a:t>
            </a:r>
            <a:r>
              <a:rPr lang="zh-CN" altLang="en-US" sz="49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吩咐</a:t>
            </a:r>
            <a:r>
              <a:rPr lang="zh-CN" altLang="en-US" sz="3600" b="1" u="sng" dirty="0">
                <a:solidFill>
                  <a:srgbClr val="F5F4ED"/>
                </a:solidFill>
                <a:latin typeface="Comic Sans MS" pitchFamily="66" charset="0"/>
                <a:ea typeface="SimSun" pitchFamily="2" charset="-122"/>
              </a:rPr>
              <a:t/>
            </a:r>
            <a:br>
              <a:rPr lang="zh-CN" altLang="en-US" sz="3600" b="1" u="sng" dirty="0">
                <a:solidFill>
                  <a:srgbClr val="F5F4ED"/>
                </a:solidFill>
                <a:latin typeface="Comic Sans MS" pitchFamily="66" charset="0"/>
                <a:ea typeface="SimSun" pitchFamily="2" charset="-122"/>
              </a:rPr>
            </a:b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SimSun" pitchFamily="2" charset="-122"/>
              </a:rPr>
              <a:t/>
            </a:r>
            <a:b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SimSun" pitchFamily="2" charset="-122"/>
              </a:rPr>
            </a:b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SimSun" pitchFamily="2" charset="-122"/>
              </a:rPr>
              <a:t/>
            </a:r>
            <a:br>
              <a:rPr lang="en-US" altLang="zh-CN" sz="12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SimSun" pitchFamily="2" charset="-122"/>
              </a:rPr>
            </a:b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注意圣经提到的吩咐。吩咐自然的引人的注意也强调什么是重要的。主题一般在吩咐里找到。</a:t>
            </a:r>
            <a: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</a:br>
            <a: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用</a:t>
            </a: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红色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将这吩咐宽起来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 。</a:t>
            </a:r>
            <a: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</a:br>
            <a: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ja-JP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如果经文有多数的</a:t>
            </a:r>
            <a:r>
              <a:rPr lang="zh-CN" altLang="en-US" sz="3200" b="1" u="sng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吩咐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就找出较特出的那个吩咐</a:t>
            </a:r>
            <a:r>
              <a:rPr lang="zh-CN" altLang="en-US" sz="32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ea typeface="SimSun" pitchFamily="2" charset="-122"/>
              </a:rPr>
              <a:t>。</a:t>
            </a:r>
            <a:endParaRPr lang="zh-CN" altLang="en-US" sz="2600" b="1" dirty="0">
              <a:solidFill>
                <a:schemeClr val="bg2">
                  <a:lumMod val="10000"/>
                </a:schemeClr>
              </a:solidFill>
              <a:ea typeface="SimSun" pitchFamily="2" charset="-122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A78E90DB-B8B9-4EF4-9543-7230571CD596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/>
          <a:p>
            <a:r>
              <a:rPr lang="zh-CN" altLang="en-US" dirty="0">
                <a:effectLst/>
              </a:rPr>
              <a:t>叶老师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1443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" y="152400"/>
            <a:ext cx="8763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腓 </a:t>
            </a:r>
            <a:r>
              <a:rPr lang="en-US" altLang="zh-CN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2: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１</a:t>
            </a:r>
            <a:r>
              <a:rPr lang="en-US" altLang="zh-CN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-</a:t>
            </a:r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５</a:t>
            </a:r>
          </a:p>
          <a:p>
            <a:pPr marL="354013" indent="-354013"/>
            <a:endParaRPr lang="en-US" altLang="zh-CN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54013" indent="-354013">
              <a:lnSpc>
                <a:spcPct val="120000"/>
              </a:lnSpc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 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所以，在基督里若有什麽劝勉，爱心有什麽安慰，圣灵有什麽交通，心中有什麽慈悲怜悯，</a:t>
            </a:r>
          </a:p>
          <a:p>
            <a:pPr marL="354013" indent="-354013">
              <a:lnSpc>
                <a:spcPct val="120000"/>
              </a:lnSpc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 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你们就要意念相同，爱心相同，有一样的心思，有一样的意念，使我的喜乐可以满足。</a:t>
            </a:r>
          </a:p>
          <a:p>
            <a:pPr marL="354013" indent="-354013">
              <a:lnSpc>
                <a:spcPct val="120000"/>
              </a:lnSpc>
              <a:buFontTx/>
              <a:buAutoNum type="arabicPlain" startAt="3"/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凡事不可结党，不可贪图虚浮的荣耀；只要存心谦卑，各人看别人比自己强。</a:t>
            </a:r>
          </a:p>
          <a:p>
            <a:pPr marL="354013" indent="-354013">
              <a:lnSpc>
                <a:spcPct val="120000"/>
              </a:lnSpc>
              <a:buFontTx/>
              <a:buAutoNum type="arabicPlain" startAt="3"/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各人不要单顾自己的事，也要顾别人的事。</a:t>
            </a:r>
          </a:p>
          <a:p>
            <a:pPr marL="354013" indent="-354013">
              <a:lnSpc>
                <a:spcPct val="120000"/>
              </a:lnSpc>
            </a:pPr>
            <a:r>
              <a:rPr lang="en-US" altLang="zh-CN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 	</a:t>
            </a:r>
            <a:r>
              <a:rPr lang="zh-CN" altLang="en-US" sz="3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你们当以基督耶稣的心为心：</a:t>
            </a:r>
            <a:endParaRPr lang="en-US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C55963D4-4538-4A81-874C-EF79EE25E7D8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/>
          <a:p>
            <a:r>
              <a:rPr lang="zh-CN" altLang="en-US" dirty="0">
                <a:effectLst/>
              </a:rPr>
              <a:t>叶老师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37200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400" y="-33876"/>
            <a:ext cx="8763000" cy="577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约贰</a:t>
            </a:r>
          </a:p>
          <a:p>
            <a:pPr>
              <a:buFontTx/>
              <a:buAutoNum type="arabicPlain" startAt="7"/>
            </a:pPr>
            <a:endParaRPr lang="zh-CN" altLang="en-US" sz="2800" b="1" dirty="0">
              <a:solidFill>
                <a:srgbClr val="FFFF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  <a:buFontTx/>
              <a:buAutoNum type="arabicPlain" startAt="7"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因为世上有许多迷惑人的出来，他们不认耶稣基督 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是成了肉身来的；这就是那迷惑人、敌基督的。</a:t>
            </a:r>
          </a:p>
          <a:p>
            <a:pPr>
              <a:lnSpc>
                <a:spcPct val="120000"/>
              </a:lnSpc>
              <a:buFontTx/>
              <a:buAutoNum type="arabicPlain" startAt="8"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你们要小心，不要失去你们（有古卷：我们）所做 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的工，乃要得著满足的赏赐。</a:t>
            </a:r>
          </a:p>
          <a:p>
            <a:pPr>
              <a:lnSpc>
                <a:spcPct val="120000"/>
              </a:lnSpc>
              <a:buFontTx/>
              <a:buAutoNum type="arabicPlain" startAt="9"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凡越过基督的教训、不常守著的，就没有神；常守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这教训的，就有父又有子。</a:t>
            </a:r>
          </a:p>
          <a:p>
            <a:pPr>
              <a:lnSpc>
                <a:spcPct val="120000"/>
              </a:lnSpc>
              <a:buFontTx/>
              <a:buAutoNum type="arabicPlain" startAt="10"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若有人到你们那里，不是传这教训，不要接他到家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里，也不要问他的安；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11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因为问他安的，就在他的恶行上有分。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066061BA-DE2A-45E3-80CE-3D3F88D576B0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/>
          <a:p>
            <a:r>
              <a:rPr lang="zh-CN" altLang="en-US" dirty="0">
                <a:effectLst/>
              </a:rPr>
              <a:t>叶老师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740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457200"/>
            <a:ext cx="8382000" cy="51816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4. </a:t>
            </a:r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目的宣言</a:t>
            </a:r>
            <a:r>
              <a:rPr lang="zh-CN" altLang="en-US" sz="4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SimSun" pitchFamily="2" charset="-122"/>
              </a:rPr>
              <a:t> </a:t>
            </a:r>
            <a:endParaRPr lang="zh-CN" alt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SimSun" pitchFamily="2" charset="-12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在圣经里有一些作者以目的宣言的方式清楚列出章或书的主题 </a:t>
            </a:r>
            <a:r>
              <a:rPr lang="en-US" altLang="ja-JP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例如： 犹大书</a:t>
            </a:r>
            <a:r>
              <a:rPr lang="en-US" altLang="ja-JP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3,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箴言</a:t>
            </a:r>
            <a:r>
              <a:rPr lang="en-US" altLang="ja-JP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1:1-4).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3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目的宣言掌权！</a:t>
            </a:r>
            <a:r>
              <a:rPr lang="en-US" altLang="ja-JP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他一出现其他都要靠边站。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4E5308B-08AB-4B80-B82D-58CBF050812B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b="1" dirty="0">
                <a:effectLst/>
              </a:rPr>
              <a:t>叶老师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977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600" b="1" dirty="0">
                <a:ea typeface="SimSun" pitchFamily="2" charset="-122"/>
              </a:rPr>
              <a:t/>
            </a:r>
            <a:br>
              <a:rPr lang="zh-CN" altLang="en-US" sz="2600" b="1" dirty="0">
                <a:ea typeface="SimSun" pitchFamily="2" charset="-122"/>
              </a:rPr>
            </a:br>
            <a:r>
              <a:rPr lang="zh-CN" altLang="en-US" sz="4900" b="1" dirty="0">
                <a:solidFill>
                  <a:srgbClr val="C00000"/>
                </a:solidFill>
                <a:effectLst/>
                <a:latin typeface="华文楷体"/>
                <a:ea typeface="华文楷体"/>
                <a:cs typeface="华文楷体"/>
              </a:rPr>
              <a:t>犹大书</a:t>
            </a:r>
            <a:r>
              <a:rPr lang="zh-CN" altLang="en-US" sz="4900" b="1" dirty="0">
                <a:latin typeface="华文楷体"/>
                <a:ea typeface="华文楷体"/>
                <a:cs typeface="华文楷体"/>
              </a:rPr>
              <a:t/>
            </a:r>
            <a:br>
              <a:rPr lang="zh-CN" altLang="en-US" sz="4900" b="1" dirty="0">
                <a:latin typeface="华文楷体"/>
                <a:ea typeface="华文楷体"/>
                <a:cs typeface="华文楷体"/>
              </a:rPr>
            </a:br>
            <a:endParaRPr lang="zh-CN" altLang="en-US" sz="4900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耶稣基督的仆人，雅各的弟兄犹大，写信给那被召、在父神里蒙爱、为耶稣基督保守的人。</a:t>
            </a:r>
          </a:p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愿怜恤、平安、慈爱多多的加给你们。</a:t>
            </a:r>
          </a:p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亲爱的弟兄啊，我想尽心写信给你们，论我们同得救恩的时候，就不得不写信劝你们，要为从前一次交付圣徒的真道竭力的争辩。</a:t>
            </a:r>
          </a:p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因为有些人偷著进来，就是自古被定受刑罚的，是不虔诚的，将我们神的恩变作放纵情欲的机会，并且不认独一的主宰我们（或作和我们）主耶稣基督。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A5A60FE-7A2A-42A0-9DDF-D51029159176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b="1" dirty="0">
                <a:effectLst/>
              </a:rPr>
              <a:t>叶老师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1316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effectLst/>
                <a:latin typeface="华文楷体"/>
                <a:ea typeface="华文楷体"/>
                <a:cs typeface="华文楷体"/>
              </a:rPr>
              <a:t>箴言第一章</a:t>
            </a:r>
            <a:endParaRPr lang="en-US" sz="3200" dirty="0">
              <a:solidFill>
                <a:srgbClr val="C00000"/>
              </a:solidFill>
              <a:effectLst/>
              <a:latin typeface="华文楷体"/>
              <a:ea typeface="华文楷体"/>
              <a:cs typeface="华文楷体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3735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以色列王大卫儿子所罗门的箴言：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要使人晓得智慧和训诲，分辨通达的言语，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使人处事领受智慧、仁义、公平、正直的训诲，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使愚人灵明，使少年人有知识和谋略，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使智慧人听见，增长学问，使聪明人得著智谋，</a:t>
            </a:r>
          </a:p>
          <a:p>
            <a:pPr marL="609600" indent="-609600"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6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使人明白箴言和譬喻，懂得智慧人的言词和谜。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6BBDF6C-01A6-43F2-9B16-4D8978A85950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1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创意全面式研经法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四个步骤： </a:t>
            </a:r>
            <a:endParaRPr lang="en-US" altLang="zh-CN" sz="3600" b="1" dirty="0">
              <a:latin typeface="华文楷体"/>
              <a:ea typeface="华文楷体"/>
              <a:cs typeface="华文楷体"/>
            </a:endParaRPr>
          </a:p>
          <a:p>
            <a:pPr algn="ctr">
              <a:buNone/>
            </a:pP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每个步骤只查一件事项</a:t>
            </a:r>
          </a:p>
          <a:p>
            <a:pPr algn="ctr">
              <a:buNone/>
            </a:pPr>
            <a:endParaRPr lang="en-US" altLang="zh-CN" sz="900" b="1" dirty="0">
              <a:latin typeface="华文楷体"/>
              <a:ea typeface="华文楷体"/>
              <a:cs typeface="华文楷体"/>
            </a:endParaRPr>
          </a:p>
          <a:p>
            <a:pPr eaLnBrk="1" hangingPunct="1"/>
            <a:endParaRPr lang="zh-CN" altLang="en-US" sz="800" b="1" dirty="0">
              <a:solidFill>
                <a:srgbClr val="FFFF00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。找出经文的背景  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—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颜</a:t>
            </a: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色</a:t>
            </a:r>
            <a:r>
              <a:rPr lang="en-US" altLang="zh-CN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（恩言善辩）</a:t>
            </a:r>
            <a:endParaRPr lang="en-US" altLang="zh-CN" sz="36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2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。确定经文的主题  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—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3600" b="1" dirty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标号和常识</a:t>
            </a:r>
            <a:endParaRPr lang="en-US" altLang="zh-CN" sz="3600" b="1" dirty="0">
              <a:solidFill>
                <a:srgbClr val="008000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3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。列出经文的主题大纲 </a:t>
            </a: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 —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sz="36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思维导图</a:t>
            </a:r>
            <a:endParaRPr lang="en-US" altLang="zh-CN" sz="3600" b="1" dirty="0">
              <a:solidFill>
                <a:srgbClr val="660066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en-US" altLang="zh-CN" sz="3600" b="1" dirty="0">
                <a:latin typeface="华文楷体"/>
                <a:ea typeface="华文楷体"/>
                <a:cs typeface="华文楷体"/>
              </a:rPr>
              <a:t>4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。把主题大纲变成</a:t>
            </a:r>
            <a:r>
              <a:rPr lang="zh-CN" altLang="en-US" sz="36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释经讲道大纲</a:t>
            </a:r>
            <a:r>
              <a:rPr lang="zh-CN" altLang="en-US" sz="3600" b="1" dirty="0">
                <a:latin typeface="华文楷体"/>
                <a:ea typeface="华文楷体"/>
                <a:cs typeface="华文楷体"/>
              </a:rPr>
              <a:t>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04800" y="228600"/>
            <a:ext cx="8534400" cy="518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                        </a:t>
            </a:r>
            <a:r>
              <a:rPr lang="en-US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 5. 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包容思想</a:t>
            </a:r>
            <a:r>
              <a:rPr lang="zh-CN" altLang="en-US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48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/>
            </a:r>
            <a:br>
              <a:rPr lang="zh-CN" altLang="en-US" sz="48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/>
            </a:r>
            <a:br>
              <a:rPr lang="zh-CN" alt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每一段经文思想围绕着主题。主题也包含了每一段经文的思想</a:t>
            </a:r>
            <a:r>
              <a:rPr lang="zh-CN" altLang="en-US" sz="40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ja-JP" sz="40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/>
            </a:r>
            <a:br>
              <a:rPr lang="en-US" altLang="ja-JP" sz="40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en-US" altLang="zh-CN" sz="40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40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经文有时出现了许多小标题，而每个小 标题不能成为主题</a:t>
            </a:r>
            <a:r>
              <a:rPr lang="zh-CN" altLang="en-US" sz="4000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能够包含所有的小 标题的就是主题</a:t>
            </a:r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.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/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7D819694-9559-42D3-844A-4416F2AD88D3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99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4294967295"/>
          </p:nvPr>
        </p:nvSpPr>
        <p:spPr>
          <a:xfrm>
            <a:off x="228600" y="381000"/>
            <a:ext cx="8915400" cy="60960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例子</a:t>
            </a:r>
            <a:r>
              <a:rPr lang="en-US" altLang="zh-CN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：但以理第</a:t>
            </a:r>
            <a:r>
              <a:rPr lang="en-US" altLang="zh-CN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章</a:t>
            </a:r>
            <a:endParaRPr lang="en-US" altLang="ja-JP" sz="4000" b="1" dirty="0">
              <a:solidFill>
                <a:srgbClr val="C0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约雅敬王   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尼布甲尼撒王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犹大        巴比伦			</a:t>
            </a:r>
            <a:r>
              <a:rPr lang="en-SG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?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希伯来语     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阿拉米语		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但以理        伯提沙撒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洁净食物   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不洁净食物				</a:t>
            </a:r>
            <a:r>
              <a:rPr lang="en-SG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？	  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			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但以理的心志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但以理的行动		</a:t>
            </a:r>
            <a:r>
              <a:rPr lang="en-SG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?	</a:t>
            </a:r>
          </a:p>
          <a:p>
            <a:pPr marL="0" indent="0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但以理的奖赏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0" y="1219200"/>
            <a:ext cx="152400" cy="0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306888" y="2398712"/>
            <a:ext cx="2362200" cy="3175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76800" y="3581400"/>
            <a:ext cx="609600" cy="1588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6400" y="2209800"/>
            <a:ext cx="1447800" cy="1588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00400" y="4724400"/>
            <a:ext cx="304800" cy="1588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0400" y="6019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505200" y="4724400"/>
            <a:ext cx="3176" cy="1447802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05200" y="5715000"/>
            <a:ext cx="3429000" cy="1588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934200" y="2211388"/>
            <a:ext cx="1588" cy="3503612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34200" y="3962400"/>
            <a:ext cx="2209800" cy="1588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135BE29-509A-42C0-90AD-2112B775D60B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902" name="Right Arrow 14"/>
          <p:cNvSpPr>
            <a:spLocks noChangeArrowheads="1"/>
          </p:cNvSpPr>
          <p:nvPr/>
        </p:nvSpPr>
        <p:spPr bwMode="auto">
          <a:xfrm>
            <a:off x="1981200" y="12192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Right Arrow 15"/>
          <p:cNvSpPr>
            <a:spLocks noChangeArrowheads="1"/>
          </p:cNvSpPr>
          <p:nvPr/>
        </p:nvSpPr>
        <p:spPr bwMode="auto">
          <a:xfrm>
            <a:off x="2057400" y="35814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Right Arrow 16"/>
          <p:cNvSpPr>
            <a:spLocks noChangeArrowheads="1"/>
          </p:cNvSpPr>
          <p:nvPr/>
        </p:nvSpPr>
        <p:spPr bwMode="auto">
          <a:xfrm>
            <a:off x="1752600" y="30480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Right Arrow 17"/>
          <p:cNvSpPr>
            <a:spLocks noChangeArrowheads="1"/>
          </p:cNvSpPr>
          <p:nvPr/>
        </p:nvSpPr>
        <p:spPr bwMode="auto">
          <a:xfrm>
            <a:off x="2133600" y="24384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Right Arrow 19"/>
          <p:cNvSpPr>
            <a:spLocks noChangeArrowheads="1"/>
          </p:cNvSpPr>
          <p:nvPr/>
        </p:nvSpPr>
        <p:spPr bwMode="auto">
          <a:xfrm>
            <a:off x="1219200" y="18288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7907" name="Straight Connector 22"/>
          <p:cNvCxnSpPr>
            <a:cxnSpLocks noChangeShapeType="1"/>
          </p:cNvCxnSpPr>
          <p:nvPr/>
        </p:nvCxnSpPr>
        <p:spPr bwMode="auto">
          <a:xfrm rot="10800000">
            <a:off x="3200400" y="6172200"/>
            <a:ext cx="304800" cy="1588"/>
          </a:xfrm>
          <a:prstGeom prst="line">
            <a:avLst/>
          </a:prstGeom>
          <a:noFill/>
          <a:ln w="38100">
            <a:solidFill>
              <a:schemeClr val="accent4">
                <a:lumMod val="10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416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28600"/>
            <a:ext cx="891540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zh-CN" altLang="en-US" sz="32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腓利比书</a:t>
            </a:r>
            <a:r>
              <a:rPr lang="zh-CN" altLang="ja-JP" sz="32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ja-JP" sz="32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1:3-8</a:t>
            </a:r>
            <a:endParaRPr lang="en-US" altLang="ja-JP" sz="3200" b="1" baseline="30000" dirty="0">
              <a:solidFill>
                <a:srgbClr val="C0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endParaRPr lang="en-US" sz="3200" baseline="300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我每逢想念你们，就</a:t>
            </a:r>
            <a:r>
              <a:rPr lang="zh-CN" altLang="en-US" sz="2800" b="1" dirty="0">
                <a:solidFill>
                  <a:srgbClr val="FF6600"/>
                </a:solidFill>
                <a:latin typeface="华文楷体"/>
                <a:ea typeface="华文楷体"/>
                <a:cs typeface="华文楷体"/>
              </a:rPr>
              <a:t>感谢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我的神；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每逢为你们众人祈求的时候，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常是</a:t>
            </a: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欢欢喜喜</a:t>
            </a:r>
            <a:r>
              <a:rPr lang="zh-CN" altLang="en-US" sz="28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的祈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求。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因为从头一天直到如今，你们是同心合意的兴旺福。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6"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深信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那在你们心里动了善工的，必成全这工，直到</a:t>
            </a:r>
            <a:r>
              <a:rPr lang="zh-CN" altLang="ja-JP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</a:t>
            </a:r>
          </a:p>
          <a:p>
            <a:pPr marL="342900" indent="-342900"/>
            <a:r>
              <a:rPr 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耶稣基督的日子。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7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我为你们众人有这样的意念，原是应当的；因你们常在我心里，无论我是在捆锁之中，是辩明证实福</a:t>
            </a:r>
            <a:r>
              <a:rPr lang="zh-CN" altLang="ja-JP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音的时候，你们都与我一同得恩。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8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我体会基督耶稣的心肠，切切的想念你们众人；这是</a:t>
            </a:r>
            <a:r>
              <a:rPr lang="zh-CN" altLang="en-US" sz="2800" b="1" dirty="0">
                <a:solidFill>
                  <a:srgbClr val="660066"/>
                </a:solidFill>
                <a:latin typeface="华文楷体"/>
                <a:ea typeface="华文楷体"/>
                <a:cs typeface="华文楷体"/>
              </a:rPr>
              <a:t>神可以给我作见证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的。</a:t>
            </a:r>
            <a:endParaRPr lang="zh-CN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EE1E16B-5644-4B23-91BB-8CDA9C2DF479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59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2296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CN" altLang="en-US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腓 </a:t>
            </a:r>
            <a:r>
              <a:rPr lang="en-US" sz="40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1:3-8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感恩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</a:t>
            </a:r>
          </a:p>
          <a:p>
            <a:pPr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喜乐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	</a:t>
            </a: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-5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祷告的         </a:t>
            </a: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信心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6</a:t>
            </a:r>
          </a:p>
          <a:p>
            <a:pPr eaLnBrk="1" hangingPunct="1"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真诚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7-8</a:t>
            </a:r>
          </a:p>
          <a:p>
            <a:pPr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220980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304800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2209800"/>
            <a:ext cx="0" cy="2362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9400" y="381000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57200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429000"/>
            <a:ext cx="3124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8507E70C-D5E8-458F-8979-6E23BFDB8CE8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2" name="Footer Placeholder 11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338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6.</a:t>
            </a:r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最 前 或 后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有些作者喜欢在前面告诉读者主题是什么，则有些在后面。</a:t>
            </a:r>
          </a:p>
          <a:p>
            <a:pPr eaLnBrk="1" hangingPunct="1">
              <a:buFontTx/>
              <a:buNone/>
            </a:pPr>
            <a:endParaRPr lang="en-US" altLang="zh-CN" sz="36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你可以在某些诗篇（如诗篇２３）或耶稣比喻找到类似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。</a:t>
            </a:r>
          </a:p>
          <a:p>
            <a:pPr eaLnBrk="1" hangingPunct="1">
              <a:buFontTx/>
              <a:buNone/>
            </a:pPr>
            <a:endParaRPr lang="en-US" altLang="zh-CN" b="1" dirty="0"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8013B841-030B-4132-8355-30A687E372C2}" type="datetime1"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eaLnBrk="1" hangingPunct="1"/>
              <a:t>11/14/18</a:t>
            </a:fld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21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04800" y="488950"/>
            <a:ext cx="84582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9075" algn="ctr" eaLnBrk="1" hangingPunct="1">
              <a:tabLst>
                <a:tab pos="285750" algn="l"/>
              </a:tabLst>
            </a:pPr>
            <a:r>
              <a:rPr lang="zh-CN" altLang="en-US" sz="35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诗篇 </a:t>
            </a:r>
            <a:r>
              <a:rPr lang="en-US" sz="35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23</a:t>
            </a:r>
          </a:p>
          <a:p>
            <a:pPr indent="219075" algn="ctr">
              <a:tabLst>
                <a:tab pos="285750" algn="l"/>
              </a:tabLst>
            </a:pPr>
            <a:r>
              <a:rPr lang="en-US" altLang="zh-CN" sz="2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大卫的诗</a:t>
            </a:r>
            <a:r>
              <a:rPr lang="en-US" altLang="zh-CN" sz="2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)</a:t>
            </a:r>
            <a:r>
              <a:rPr lang="en-US" altLang="zh-CN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 indent="219075" algn="ctr">
              <a:tabLst>
                <a:tab pos="285750" algn="l"/>
              </a:tabLst>
            </a:pPr>
            <a:endParaRPr lang="en-US" altLang="zh-CN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219075">
              <a:tabLst>
                <a:tab pos="285750" algn="l"/>
              </a:tabLst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耶和华是我的牧者，我必不至缺</a:t>
            </a:r>
            <a:r>
              <a:rPr lang="zh-CN" altLang="ja-JP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乏。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219075">
              <a:tabLst>
                <a:tab pos="285750" algn="l"/>
              </a:tabLst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他使我躺卧在青草地上，领我在可安歇的水边。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219075">
              <a:tabLst>
                <a:tab pos="285750" algn="l"/>
              </a:tabLst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3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他使我的灵魂苏醒，为自己的名引导我走义路。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219075">
              <a:tabLst>
                <a:tab pos="285750" algn="l"/>
              </a:tabLst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4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我虽然行过死荫的幽谷，也不怕遭害，因为你与</a:t>
            </a:r>
            <a:r>
              <a:rPr lang="zh-CN" altLang="ja-JP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 indent="219075">
              <a:tabLst>
                <a:tab pos="285750" algn="l"/>
              </a:tabLst>
            </a:pPr>
            <a:r>
              <a:rPr 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我同在；你的杖，你的竿，都安慰我。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219075">
              <a:tabLst>
                <a:tab pos="285750" algn="l"/>
              </a:tabLst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在我敌人面前，你为我摆设筵席；你用油膏了我</a:t>
            </a:r>
            <a:r>
              <a:rPr lang="zh-CN" altLang="ja-JP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 indent="219075">
              <a:tabLst>
                <a:tab pos="285750" algn="l"/>
              </a:tabLst>
            </a:pPr>
            <a:r>
              <a:rPr 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的头，使我的福杯满溢。</a:t>
            </a:r>
            <a:endParaRPr lang="zh-CN" altLang="ja-JP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indent="219075">
              <a:tabLst>
                <a:tab pos="285750" algn="l"/>
              </a:tabLst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6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我一生一世必有恩惠慈爱随著我；我且要住在耶</a:t>
            </a:r>
            <a:r>
              <a:rPr lang="zh-CN" altLang="ja-JP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 indent="219075">
              <a:tabLst>
                <a:tab pos="285750" algn="l"/>
              </a:tabLst>
            </a:pPr>
            <a:r>
              <a:rPr 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和华的殿中，直到永远。</a:t>
            </a:r>
            <a:r>
              <a:rPr lang="en-US" altLang="ja-JP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6A6DCBF-8951-42B9-AC9B-E313A505FB7B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891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5750" algn="l"/>
              </a:tabLst>
            </a:pPr>
            <a:endParaRPr lang="en-US" dirty="0">
              <a:solidFill>
                <a:schemeClr val="bg2">
                  <a:lumMod val="10000"/>
                </a:schemeClr>
              </a:solidFill>
              <a:latin typeface="Comic Sans MS" pitchFamily="66" charset="0"/>
              <a:ea typeface="SimSun" pitchFamily="2" charset="-122"/>
            </a:endParaRPr>
          </a:p>
          <a:p>
            <a:pPr algn="ctr">
              <a:tabLst>
                <a:tab pos="285750" algn="l"/>
              </a:tabLst>
            </a:pPr>
            <a:r>
              <a:rPr lang="zh-CN" altLang="en-US" sz="4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传道书 </a:t>
            </a:r>
            <a:r>
              <a:rPr lang="en-US" sz="4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1:2 &amp; 12:13</a:t>
            </a:r>
            <a:r>
              <a:rPr lang="en-US" altLang="zh-CN" sz="4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-14</a:t>
            </a:r>
            <a:r>
              <a:rPr lang="zh-CN" altLang="en-US" sz="44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  </a:t>
            </a:r>
          </a:p>
          <a:p>
            <a:pPr eaLnBrk="1" hangingPunct="1">
              <a:tabLst>
                <a:tab pos="285750" algn="l"/>
              </a:tabLst>
            </a:pPr>
            <a:endParaRPr lang="en-US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tabLst>
                <a:tab pos="285750" algn="l"/>
              </a:tabLst>
            </a:pPr>
            <a:r>
              <a:rPr lang="en-US" altLang="zh-CN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1:2  </a:t>
            </a: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传道者说：虚空的虚空，虚空的虚空，凡事都是虚空。</a:t>
            </a:r>
            <a:endParaRPr lang="zh-CN" altLang="ja-JP" sz="35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tabLst>
                <a:tab pos="285750" algn="l"/>
              </a:tabLst>
            </a:pPr>
            <a:endParaRPr lang="en-US" i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tabLst>
                <a:tab pos="285750" algn="l"/>
              </a:tabLst>
            </a:pPr>
            <a:endParaRPr lang="en-US" i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tabLst>
                <a:tab pos="285750" algn="l"/>
              </a:tabLst>
            </a:pPr>
            <a:r>
              <a:rPr lang="en-US" altLang="zh-CN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12:13  </a:t>
            </a: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这些事都已听见了，总意就是：敬畏神，谨守他的诫命，这是人所当尽的本分</a:t>
            </a:r>
            <a:endParaRPr lang="zh-CN" altLang="ja-JP" sz="35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tabLst>
                <a:tab pos="285750" algn="l"/>
              </a:tabLst>
            </a:pPr>
            <a:r>
              <a:rPr lang="en-US" altLang="zh-CN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14  </a:t>
            </a: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因为人所做的事，连一切隐藏的事，无论是善是恶，神都必审问。</a:t>
            </a:r>
            <a:endParaRPr lang="zh-CN" altLang="ja-JP" sz="35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tabLst>
                <a:tab pos="285750" algn="l"/>
              </a:tabLst>
            </a:pPr>
            <a:endParaRPr lang="en-US" sz="3500" dirty="0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E3DD4F0-8FEB-40AA-A588-16B560FE7091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528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主题在前面几节与后面几节</a:t>
            </a:r>
            <a:endParaRPr lang="en-US" altLang="ja-JP" sz="35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endParaRPr lang="en-US" sz="35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虚空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+ </a:t>
            </a: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敬畏神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= ________________?</a:t>
            </a:r>
          </a:p>
          <a:p>
            <a:pPr eaLnBrk="1" hangingPunct="1"/>
            <a:endParaRPr lang="en-US" sz="3500" dirty="0">
              <a:ea typeface="ＭＳ Ｐゴシック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A1CAAF5-E519-49A9-9AF4-18AB76AEA46A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710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主题是</a:t>
            </a:r>
            <a:r>
              <a:rPr lang="zh-CN" altLang="en-US" sz="4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前面</a:t>
            </a: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加</a:t>
            </a:r>
            <a:r>
              <a:rPr lang="zh-CN" altLang="en-US" sz="4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后面</a:t>
            </a: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。。。</a:t>
            </a:r>
            <a:endParaRPr lang="en-US" altLang="zh-CN" sz="36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endParaRPr lang="en-US" altLang="zh-CN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虚空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+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敬畏神　</a:t>
            </a:r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= 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　除了敬畏神外，</a:t>
            </a:r>
          </a:p>
          <a:p>
            <a:pPr eaLnBrk="1" hangingPunct="1"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</a:t>
            </a:r>
            <a:r>
              <a:rPr lang="en-SG" altLang="zh-CN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一切都是虚空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CB91966-FCAB-495B-B260-B9B82016DF73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699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600" y="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4400" b="1" u="sng" dirty="0">
              <a:latin typeface="Calibri" pitchFamily="34" charset="0"/>
            </a:endParaRPr>
          </a:p>
          <a:p>
            <a:pPr algn="ctr" eaLnBrk="1" hangingPunct="1"/>
            <a:endParaRPr lang="en-US" sz="4400" b="1" u="sng" dirty="0">
              <a:latin typeface="Calibri" pitchFamily="34" charset="0"/>
            </a:endParaRP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7. </a:t>
            </a:r>
            <a:r>
              <a:rPr lang="zh-CN" altLang="en-US" sz="4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问题与答案</a:t>
            </a:r>
            <a:r>
              <a:rPr lang="en-US" altLang="ja-JP" sz="4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:  </a:t>
            </a:r>
          </a:p>
          <a:p>
            <a:pPr eaLnBrk="1" hangingPunct="1"/>
            <a:endParaRPr lang="en-US" sz="2800" dirty="0">
              <a:latin typeface="华文楷体"/>
              <a:ea typeface="华文楷体"/>
              <a:cs typeface="华文楷体"/>
            </a:endParaRPr>
          </a:p>
          <a:p>
            <a:pPr eaLnBrk="1" hangingPunct="1"/>
            <a:endParaRPr lang="zh-CN" altLang="en-US" sz="2800" dirty="0">
              <a:latin typeface="华文楷体"/>
              <a:ea typeface="华文楷体"/>
              <a:cs typeface="华文楷体"/>
            </a:endParaRPr>
          </a:p>
          <a:p>
            <a:pPr algn="ctr" eaLnBrk="1" hangingPunct="1"/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若有问题或困难，它的</a:t>
            </a:r>
          </a:p>
          <a:p>
            <a:pPr algn="ctr" eaLnBrk="1" hangingPunct="1"/>
            <a:r>
              <a:rPr lang="zh-CN" altLang="en-US" sz="50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答案或总结将是主题。</a:t>
            </a:r>
            <a:endParaRPr lang="en-US" altLang="ja-JP" sz="50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DA27882-8801-4CEF-A5B0-BADB09695B8A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创意全面式研经法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创意全面式研经法要左右脑拼用。</a:t>
            </a:r>
            <a:endParaRPr lang="en-US" altLang="zh-CN" sz="4400" b="1" dirty="0"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Arial" pitchFamily="34" charset="0"/>
              <a:buNone/>
            </a:pPr>
            <a:endParaRPr lang="en-US" altLang="zh-CN" sz="4400" b="1" dirty="0">
              <a:solidFill>
                <a:srgbClr val="FFFF00"/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马太</a:t>
            </a:r>
            <a:r>
              <a:rPr lang="en-US" altLang="zh-CN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22</a:t>
            </a: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37</a:t>
            </a:r>
          </a:p>
          <a:p>
            <a:pPr indent="11113" eaLnBrk="1" hangingPunct="1">
              <a:buFont typeface="Arial" pitchFamily="34" charset="0"/>
              <a:buNone/>
            </a:pP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 耶稣对他说：你要尽心尽性尽</a:t>
            </a:r>
            <a:r>
              <a:rPr lang="zh-CN" altLang="en-US" sz="4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意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爱主你的神。</a:t>
            </a:r>
            <a:endParaRPr lang="en-US" altLang="zh-CN" sz="4400" b="1" dirty="0">
              <a:latin typeface="华文楷体"/>
              <a:ea typeface="华文楷体"/>
              <a:cs typeface="华文楷体"/>
            </a:endParaRPr>
          </a:p>
          <a:p>
            <a:pPr eaLnBrk="1" hangingPunct="1">
              <a:buFont typeface="Arial" pitchFamily="34" charset="0"/>
              <a:buNone/>
            </a:pPr>
            <a:endParaRPr lang="zh-CN" altLang="en-US" dirty="0"/>
          </a:p>
          <a:p>
            <a:pPr eaLnBrk="1" hangingPunct="1">
              <a:buFont typeface="Arial" pitchFamily="34" charset="0"/>
              <a:buNone/>
            </a:pPr>
            <a:endParaRPr lang="zh-CN" altLang="en-US" dirty="0"/>
          </a:p>
          <a:p>
            <a:pPr eaLnBrk="1" hangingPunct="1">
              <a:buFont typeface="Arial" pitchFamily="34" charset="0"/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304800" y="524868"/>
            <a:ext cx="8534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1" hangingPunct="1"/>
            <a:r>
              <a:rPr lang="zh-CN" altLang="en-US" sz="48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林前 </a:t>
            </a:r>
            <a:r>
              <a:rPr lang="en-US" sz="4800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8:1-13 </a:t>
            </a:r>
          </a:p>
          <a:p>
            <a:pPr marL="342900" indent="-342900" eaLnBrk="1" hangingPunct="1"/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保罗在前面（第一节）提出了一个问题，然后在（１３节）后面给予答案或总结。</a:t>
            </a:r>
          </a:p>
          <a:p>
            <a:pPr marL="342900" indent="-342900" eaLnBrk="1" hangingPunct="1"/>
            <a:endParaRPr lang="en-US" sz="12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endParaRPr lang="en-US" sz="1200" baseline="300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/>
            </a:pP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论到祭偶像之物，我们晓得我们都有知识。但知识是叫人自高自大，惟有爱心能造就人。</a:t>
            </a:r>
          </a:p>
          <a:p>
            <a:pPr marL="342900" indent="-342900">
              <a:buFontTx/>
              <a:buAutoNum type="arabicPlain"/>
            </a:pPr>
            <a:endParaRPr lang="zh-CN" altLang="en-US" sz="12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13  </a:t>
            </a: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所以，食物若叫我弟兄跌倒，我就永远不吃肉，免得叫我弟兄跌倒了</a:t>
            </a:r>
            <a:r>
              <a:rPr lang="zh-CN" altLang="en-US" sz="3500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>。</a:t>
            </a:r>
          </a:p>
          <a:p>
            <a:pPr marL="342900" indent="-342900"/>
            <a:endParaRPr lang="en-US" sz="3500" dirty="0">
              <a:ea typeface="SimSun" pitchFamily="2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380192A-89F3-4342-9E7D-8323EA40BD2C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693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81000" y="198071"/>
            <a:ext cx="8458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zh-CN" altLang="en-US" sz="32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雅各书  </a:t>
            </a:r>
            <a:r>
              <a:rPr lang="en-US" sz="32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2:14-26  </a:t>
            </a:r>
          </a:p>
          <a:p>
            <a:pPr marL="342900" indent="-342900"/>
            <a:endParaRPr lang="en-US" sz="24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14"/>
            </a:pPr>
            <a:r>
              <a:rPr lang="zh-CN" altLang="en-US" sz="2400" b="1" u="sng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我的弟兄们，若有人说自己有信心，却没有行为，有什麽益处呢？这信心能救他吗？</a:t>
            </a:r>
          </a:p>
          <a:p>
            <a:pPr marL="342900" indent="-342900"/>
            <a:endParaRPr lang="zh-CN" altLang="en-US" sz="800" b="1" u="sng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15"/>
            </a:pP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若是弟兄或是姐妹，赤身露体，又缺了日用的饮食；</a:t>
            </a:r>
          </a:p>
          <a:p>
            <a:pPr marL="342900" indent="-342900">
              <a:buFontTx/>
              <a:buAutoNum type="arabicPlain" startAt="15"/>
            </a:pPr>
            <a:endParaRPr lang="zh-CN" altLang="en-US" sz="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16"/>
            </a:pP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你们中间有人对他们说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: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「平平安安的去吧！愿你们穿得暖吃得饱」；却不给他们身体所需用的，这有什麽益处呢？</a:t>
            </a:r>
          </a:p>
          <a:p>
            <a:pPr marL="342900" indent="-342900">
              <a:buFontTx/>
              <a:buAutoNum type="arabicPlain" startAt="16"/>
            </a:pPr>
            <a:endParaRPr lang="zh-CN" altLang="en-US" sz="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17"/>
            </a:pP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这样，信心若没有行为就是死的。</a:t>
            </a:r>
          </a:p>
          <a:p>
            <a:pPr marL="342900" indent="-342900">
              <a:buFontTx/>
              <a:buAutoNum type="arabicPlain" startAt="17"/>
            </a:pPr>
            <a:endParaRPr lang="zh-CN" altLang="en-US" sz="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18"/>
            </a:pP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必有人说「你有信心，我有行为；你将你没有行为的信心指给我看，我便藉著我的行为，将我的信心指给你看。」</a:t>
            </a:r>
          </a:p>
          <a:p>
            <a:pPr marL="342900" indent="-342900">
              <a:buFontTx/>
              <a:buAutoNum type="arabicPlain" startAt="18"/>
            </a:pPr>
            <a:endParaRPr lang="zh-CN" altLang="en-US" sz="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buFontTx/>
              <a:buAutoNum type="arabicPlain" startAt="19"/>
            </a:pP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你信神只有一位，你信的不错；鬼魔也信，却是战惊。</a:t>
            </a:r>
          </a:p>
          <a:p>
            <a:pPr marL="342900" indent="-342900">
              <a:buFontTx/>
              <a:buAutoNum type="arabicPlain" startAt="19"/>
            </a:pPr>
            <a:endParaRPr lang="zh-CN" altLang="en-US" sz="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/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20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虚浮的人哪，你愿意知道</a:t>
            </a:r>
            <a:r>
              <a:rPr lang="zh-CN" altLang="en-US" sz="2400" b="1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没有行为的信心是死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的吗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？</a:t>
            </a:r>
          </a:p>
          <a:p>
            <a:pPr marL="342900" indent="-342900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74B9FA0-FB21-4C1A-930C-81D92FAB991A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562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52400" y="228600"/>
            <a:ext cx="86868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>
              <a:buFontTx/>
              <a:buAutoNum type="arabicPlain" startAt="21"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我们的祖宗亚伯拉罕把他儿子以撒献在坛上，岂不是因行为称义吗？</a:t>
            </a:r>
          </a:p>
          <a:p>
            <a:pPr marL="444500" indent="-444500">
              <a:buFontTx/>
              <a:buAutoNum type="arabicPlain" startAt="21"/>
            </a:pPr>
            <a:endParaRPr lang="zh-CN" altLang="en-US" sz="8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444500" indent="-444500">
              <a:buFontTx/>
              <a:buAutoNum type="arabicPlain" startAt="22"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可见信心是与他的行为并行，而且信心因著行为才得成全。</a:t>
            </a:r>
          </a:p>
          <a:p>
            <a:pPr marL="444500" indent="-444500">
              <a:buFontTx/>
              <a:buAutoNum type="arabicPlain" startAt="22"/>
            </a:pPr>
            <a:endParaRPr lang="zh-CN" altLang="en-US" sz="8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444500" indent="-444500">
              <a:buFontTx/>
              <a:buAutoNum type="arabicPlain" startAt="23"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这就应验经上所说：「亚伯拉罕信神，这就算为他的义。」他又得称为神的朋友。</a:t>
            </a:r>
          </a:p>
          <a:p>
            <a:pPr marL="444500" indent="-444500">
              <a:buFontTx/>
              <a:buAutoNum type="arabicPlain" startAt="23"/>
            </a:pPr>
            <a:endParaRPr lang="zh-CN" altLang="en-US" sz="8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444500" indent="-444500">
              <a:buFontTx/>
              <a:buAutoNum type="arabicPlain" startAt="24"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这样看来，人称义是因著行为，不是单因著信。</a:t>
            </a:r>
          </a:p>
          <a:p>
            <a:pPr marL="444500" indent="-444500">
              <a:buFontTx/>
              <a:buAutoNum type="arabicPlain" startAt="24"/>
            </a:pPr>
            <a:endParaRPr lang="zh-CN" altLang="en-US" sz="8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marL="444500" indent="-444500">
              <a:buFontTx/>
              <a:buAutoNum type="arabicPlain" startAt="25"/>
            </a:pP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妓女喇合接待使者，又放他们从别的路上出去，不也是一样因行为称义吗？</a:t>
            </a:r>
          </a:p>
          <a:p>
            <a:pPr marL="444500" indent="-444500"/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26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身体没有灵魂是死的，</a:t>
            </a:r>
            <a:r>
              <a:rPr lang="zh-CN" altLang="en-US" sz="2800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信心没有行为也是死</a:t>
            </a: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13B7DCD-647E-4FC7-92C7-7545C133FDFE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8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。嘱咐</a:t>
            </a:r>
            <a:endParaRPr lang="en-US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2226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提摩太前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1:18</a:t>
            </a:r>
            <a:r>
              <a:rPr lang="en-US" altLang="zh-TW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－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 儿 提 摩 太 啊 ， 我 照 从 前 指 着 你 的 预 言 ， 将 这 命 令（嘱 咐）交 托 你 ， 叫 你 因 此 可 以 打 那 美 好 的 仗 ，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5:21</a:t>
            </a:r>
            <a:r>
              <a:rPr lang="en-US" altLang="zh-TW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－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我 在 神 和 基 督 耶 稣 并 蒙 拣 选 的 天 使 面 前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 嘱 咐 你 ： 要 遵 守 这 些 话 ， 不 可 存 成 见 ， 行 事 也 不 可 有 偏 心 。 </a:t>
            </a:r>
          </a:p>
          <a:p>
            <a:endParaRPr lang="zh-CN" altLang="en-US" sz="2800" b="1" dirty="0">
              <a:ea typeface="SimSun" pitchFamily="2" charset="-122"/>
            </a:endParaRPr>
          </a:p>
          <a:p>
            <a:pPr>
              <a:buFontTx/>
              <a:buNone/>
            </a:pPr>
            <a:endParaRPr lang="zh-TW" altLang="en-US" b="1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D7BBA4B-90A0-403D-B5F0-8745BCF1D445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b="1" dirty="0">
                <a:effectLst/>
              </a:rPr>
              <a:t>叶老师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16818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C00000"/>
                </a:solidFill>
                <a:effectLst/>
                <a:latin typeface="华文楷体"/>
                <a:ea typeface="华文楷体"/>
                <a:cs typeface="华文楷体"/>
              </a:rPr>
              <a:t>提摩太前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保守真理的嘱咐</a:t>
            </a:r>
            <a:r>
              <a:rPr lang="zh-CN" altLang="en-US" b="1" dirty="0">
                <a:solidFill>
                  <a:srgbClr val="C00000"/>
                </a:solidFill>
                <a:ea typeface="SimSun" pitchFamily="2" charset="-122"/>
              </a:rPr>
              <a:t> 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8486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华文楷体"/>
                <a:ea typeface="华文楷体"/>
                <a:cs typeface="华文楷体"/>
              </a:rPr>
              <a:t> 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I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 对假老师的吩咐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3-11 </a:t>
            </a:r>
          </a:p>
          <a:p>
            <a:pPr>
              <a:buNone/>
            </a:pPr>
            <a:endParaRPr lang="en-US" altLang="zh-CN" sz="3600" dirty="0">
              <a:latin typeface="华文楷体"/>
              <a:ea typeface="华文楷体"/>
              <a:cs typeface="华文楷体"/>
            </a:endParaRPr>
          </a:p>
          <a:p>
            <a:pPr>
              <a:buNone/>
            </a:pP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 II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 好老师的榜样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12-17</a:t>
            </a:r>
          </a:p>
          <a:p>
            <a:pPr>
              <a:buNone/>
            </a:pPr>
            <a:endParaRPr lang="en-US" sz="3600" dirty="0">
              <a:latin typeface="华文楷体"/>
              <a:ea typeface="华文楷体"/>
              <a:cs typeface="华文楷体"/>
            </a:endParaRPr>
          </a:p>
          <a:p>
            <a:pPr>
              <a:buNone/>
            </a:pP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III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 打美好仗的嘱咐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18-20</a:t>
            </a:r>
            <a:endParaRPr lang="en-SG" sz="3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835-0703-4848-A207-A3D687CA9ACD}" type="datetime1">
              <a:rPr lang="en-US" smtClean="0"/>
              <a:pPr/>
              <a:t>11/14/18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233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提摩太前 </a:t>
            </a:r>
            <a:r>
              <a:rPr lang="en-US" altLang="zh-CN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  <a:t/>
            </a:r>
            <a:br>
              <a:rPr lang="en-US" altLang="zh-CN" b="1" dirty="0">
                <a:solidFill>
                  <a:schemeClr val="bg2">
                    <a:lumMod val="10000"/>
                  </a:schemeClr>
                </a:solidFill>
                <a:ea typeface="SimSun" pitchFamily="2" charset="-122"/>
              </a:rPr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495800"/>
          </a:xfrm>
        </p:spPr>
        <p:txBody>
          <a:bodyPr/>
          <a:lstStyle/>
          <a:p>
            <a:pPr>
              <a:buNone/>
            </a:pPr>
            <a:r>
              <a:rPr lang="en-US" altLang="zh-CN" dirty="0">
                <a:latin typeface="华文楷体"/>
                <a:ea typeface="华文楷体"/>
                <a:cs typeface="华文楷体"/>
              </a:rPr>
              <a:t>  I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。 教会受到异端倾入 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3-11</a:t>
            </a:r>
          </a:p>
          <a:p>
            <a:pPr>
              <a:buNone/>
            </a:pPr>
            <a:endParaRPr lang="en-US" dirty="0">
              <a:latin typeface="华文楷体"/>
              <a:ea typeface="华文楷体"/>
              <a:cs typeface="华文楷体"/>
            </a:endParaRPr>
          </a:p>
          <a:p>
            <a:pPr>
              <a:buNone/>
            </a:pPr>
            <a:r>
              <a:rPr lang="en-US" altLang="zh-CN" dirty="0">
                <a:latin typeface="华文楷体"/>
                <a:ea typeface="华文楷体"/>
                <a:cs typeface="华文楷体"/>
              </a:rPr>
              <a:t> II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。 真理的效力。 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12-17</a:t>
            </a:r>
          </a:p>
          <a:p>
            <a:pPr>
              <a:buNone/>
            </a:pPr>
            <a:endParaRPr lang="en-US" dirty="0">
              <a:latin typeface="华文楷体"/>
              <a:ea typeface="华文楷体"/>
              <a:cs typeface="华文楷体"/>
            </a:endParaRPr>
          </a:p>
          <a:p>
            <a:pPr>
              <a:buNone/>
            </a:pPr>
            <a:r>
              <a:rPr lang="en-US" altLang="zh-CN" dirty="0">
                <a:latin typeface="华文楷体"/>
                <a:ea typeface="华文楷体"/>
                <a:cs typeface="华文楷体"/>
              </a:rPr>
              <a:t>III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。 仆人保守真理的嘱咐 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18-20</a:t>
            </a:r>
            <a:endParaRPr lang="en-SG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835-0703-4848-A207-A3D687CA9ACD}" type="datetime1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599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提摩太前</a:t>
            </a:r>
            <a:r>
              <a:rPr lang="en-US" altLang="zh-CN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21</a:t>
            </a:r>
            <a:br>
              <a:rPr lang="en-US" altLang="zh-CN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b="1" dirty="0">
                <a:solidFill>
                  <a:srgbClr val="C00000"/>
                </a:solidFill>
                <a:latin typeface="华文楷体"/>
                <a:ea typeface="华文楷体"/>
                <a:cs typeface="华文楷体"/>
              </a:rPr>
              <a:t>不存成见和偏心 </a:t>
            </a:r>
            <a:endParaRPr lang="en-SG" dirty="0">
              <a:solidFill>
                <a:srgbClr val="C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495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3600" dirty="0">
                <a:latin typeface="华文楷体"/>
                <a:ea typeface="华文楷体"/>
                <a:cs typeface="华文楷体"/>
              </a:rPr>
              <a:t> 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I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 敬老顾少。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1-2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 II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 教义和管理寡妇。 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3-16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III</a:t>
            </a:r>
            <a:r>
              <a:rPr lang="zh-CN" altLang="en-US" sz="3600" dirty="0">
                <a:latin typeface="华文楷体"/>
                <a:ea typeface="华文楷体"/>
                <a:cs typeface="华文楷体"/>
              </a:rPr>
              <a:t>。 敬奉教会长老。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17-20</a:t>
            </a:r>
            <a:endParaRPr lang="en-SG" sz="36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6835-0703-4848-A207-A3D687CA9ACD}" type="datetime1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47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  <a:noFill/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9. </a:t>
            </a:r>
            <a:r>
              <a:rPr lang="en-US" altLang="zh-TW" sz="54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控</a:t>
            </a:r>
            <a:r>
              <a:rPr lang="zh-TW" altLang="en-US" sz="5400" b="1" dirty="0">
                <a:solidFill>
                  <a:srgbClr val="FF0000"/>
                </a:solidFill>
                <a:effectLst/>
                <a:latin typeface="华文楷体"/>
                <a:ea typeface="华文楷体"/>
                <a:cs typeface="华文楷体"/>
              </a:rPr>
              <a:t>诉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马拉基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1:6-2:9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祭司不敬畏神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2:10-16</a:t>
            </a:r>
            <a:r>
              <a:rPr lang="zh-CN" altLang="en-US" sz="40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民毁婚约</a:t>
            </a:r>
            <a:endParaRPr lang="en-US" altLang="zh-CN" sz="40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308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04800" y="228600"/>
            <a:ext cx="8534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 u="sng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10</a:t>
            </a:r>
            <a:r>
              <a:rPr 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. </a:t>
            </a: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句子的结构 </a:t>
            </a:r>
          </a:p>
          <a:p>
            <a:pPr eaLnBrk="1" hangingPunct="1"/>
            <a:endParaRPr lang="en-US" sz="3200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/>
            <a:r>
              <a:rPr lang="zh-CN" altLang="en-US" sz="3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从句子的结构，我们可以决定它的主题。 </a:t>
            </a:r>
            <a:endParaRPr lang="en-US" sz="3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/>
            <a:endParaRPr lang="en-US" sz="3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  <a:p>
            <a:pPr eaLnBrk="1" hangingPunct="1"/>
            <a:r>
              <a:rPr lang="zh-CN" altLang="en-US" sz="3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把主要的句子放在右边</a:t>
            </a:r>
            <a:r>
              <a:rPr lang="en-US" altLang="zh-CN" sz="3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35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从属分句放在形容的字词的上面。</a:t>
            </a:r>
            <a:endParaRPr lang="en-US" sz="35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F144918E-0F61-412B-AAC7-5D705CECA06D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67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514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en-US" sz="2800" b="1" dirty="0">
                <a:solidFill>
                  <a:srgbClr val="C00000"/>
                </a:solidFill>
                <a:effectLst/>
                <a:latin typeface="Comic Sans MS" pitchFamily="66" charset="0"/>
                <a:ea typeface="SimSun" pitchFamily="2" charset="-122"/>
              </a:rPr>
              <a:t>                 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华文楷体"/>
                <a:ea typeface="华文楷体"/>
                <a:cs typeface="华文楷体"/>
              </a:rPr>
              <a:t>犹大 </a:t>
            </a:r>
            <a:r>
              <a:rPr lang="en-US" altLang="ja-JP" sz="4000" b="1" dirty="0">
                <a:solidFill>
                  <a:srgbClr val="C00000"/>
                </a:solidFill>
                <a:effectLst/>
                <a:latin typeface="华文楷体"/>
                <a:ea typeface="华文楷体"/>
                <a:cs typeface="华文楷体"/>
              </a:rPr>
              <a:t>20-21</a:t>
            </a:r>
            <a:r>
              <a:rPr lang="en-US" altLang="ja-JP" sz="2000" b="1" dirty="0"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altLang="ja-JP" sz="2000" b="1" dirty="0">
                <a:solidFill>
                  <a:schemeClr val="bg2">
                    <a:lumMod val="10000"/>
                  </a:schemeClr>
                </a:solidFill>
                <a:effectLst/>
                <a:latin typeface="Comic Sans MS" pitchFamily="66" charset="0"/>
                <a:ea typeface="ＭＳ Ｐゴシック" pitchFamily="34" charset="-128"/>
              </a:rPr>
            </a:b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20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亲爱的弟兄啊，你们却要在至圣的真道上造就自己，在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 </a:t>
            </a:r>
            <a:b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圣灵里祷告，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21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保守自己常在神的爱中，仰望我们主耶稣基督的怜悯，</a:t>
            </a: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/>
            </a:r>
            <a:br>
              <a:rPr lang="en-US" altLang="zh-CN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</a:b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      </a:t>
            </a:r>
            <a:r>
              <a:rPr lang="zh-CN" altLang="en-US" sz="2400" b="1" dirty="0">
                <a:solidFill>
                  <a:schemeClr val="bg2">
                    <a:lumMod val="10000"/>
                  </a:schemeClr>
                </a:solidFill>
                <a:effectLst/>
                <a:latin typeface="华文楷体"/>
                <a:ea typeface="华文楷体"/>
                <a:cs typeface="华文楷体"/>
              </a:rPr>
              <a:t>直到永生。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/>
              <a:latin typeface="华文楷体"/>
              <a:ea typeface="华文楷体"/>
              <a:cs typeface="华文楷体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00400"/>
            <a:ext cx="8534400" cy="28956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20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亲爱的弟兄啊，你们却要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在至圣的真道上造就自己，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在圣灵里祷告，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21 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保守自己常在神的爱中，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仰望我们主耶稣基督的怜悯，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	直到永生。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06FD932-9259-4A98-9ADC-BAB10F936CFC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b="1" dirty="0">
                <a:effectLst/>
              </a:rPr>
              <a:t>叶老师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116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owsourcing.com/blog/wp-content/uploads/2007/10/left-brain-right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3095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286000" y="3581400"/>
            <a:ext cx="3886200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eaLnBrk="0" hangingPunct="0"/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逻辑		</a:t>
            </a:r>
            <a:r>
              <a:rPr lang="zh-CN" altLang="en-US" sz="2800" b="1" dirty="0">
                <a:solidFill>
                  <a:srgbClr val="E46C0A"/>
                </a:solidFill>
                <a:latin typeface="华文楷体"/>
                <a:ea typeface="华文楷体"/>
                <a:cs typeface="华文楷体"/>
              </a:rPr>
              <a:t>创意</a:t>
            </a:r>
          </a:p>
          <a:p>
            <a:pPr marL="355600" eaLnBrk="0" hangingPunct="0"/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理性		</a:t>
            </a:r>
            <a:r>
              <a:rPr lang="zh-CN" altLang="en-US" sz="2800" b="1" dirty="0">
                <a:solidFill>
                  <a:srgbClr val="004E6D"/>
                </a:solidFill>
                <a:latin typeface="华文楷体"/>
                <a:ea typeface="华文楷体"/>
                <a:cs typeface="华文楷体"/>
              </a:rPr>
              <a:t>感性</a:t>
            </a:r>
            <a:endParaRPr lang="en-US" altLang="zh-CN" sz="2800" b="1" u="sng" dirty="0">
              <a:solidFill>
                <a:srgbClr val="004E6D"/>
              </a:solidFill>
              <a:latin typeface="华文楷体"/>
              <a:ea typeface="华文楷体"/>
              <a:cs typeface="华文楷体"/>
            </a:endParaRPr>
          </a:p>
          <a:p>
            <a:pPr marL="355600" eaLnBrk="0" hangingPunct="0"/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数学		</a:t>
            </a:r>
            <a:r>
              <a:rPr lang="zh-CN" altLang="en-US" sz="28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音乐</a:t>
            </a:r>
          </a:p>
          <a:p>
            <a:pPr marL="355600" eaLnBrk="0" hangingPunct="0"/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黑白	</a:t>
            </a: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	颜色</a:t>
            </a:r>
          </a:p>
          <a:p>
            <a:pPr marL="355600" eaLnBrk="0" hangingPunct="0"/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直线		</a:t>
            </a:r>
            <a:r>
              <a:rPr lang="zh-CN" altLang="en-US" sz="2800" b="1" dirty="0">
                <a:solidFill>
                  <a:srgbClr val="984807"/>
                </a:solidFill>
                <a:latin typeface="华文楷体"/>
                <a:ea typeface="华文楷体"/>
                <a:cs typeface="华文楷体"/>
              </a:rPr>
              <a:t>曲线</a:t>
            </a:r>
          </a:p>
          <a:p>
            <a:pPr marL="355600" eaLnBrk="0" hangingPunct="0"/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语言		</a:t>
            </a:r>
            <a:r>
              <a:rPr lang="zh-CN" altLang="en-US" sz="2800" b="1" dirty="0">
                <a:solidFill>
                  <a:srgbClr val="002060"/>
                </a:solidFill>
                <a:latin typeface="华文楷体"/>
                <a:ea typeface="华文楷体"/>
                <a:cs typeface="华文楷体"/>
              </a:rPr>
              <a:t>联想</a:t>
            </a:r>
          </a:p>
          <a:p>
            <a:pPr marL="355600" eaLnBrk="0" hangingPunct="0"/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分折		</a:t>
            </a:r>
            <a:r>
              <a:rPr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全面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3810000"/>
            <a:ext cx="1905000" cy="23161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4000" b="1" dirty="0"/>
              <a:t>   </a:t>
            </a:r>
            <a:endParaRPr lang="en-US" altLang="zh-CN" sz="4000" b="1" dirty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4000" b="1" dirty="0"/>
              <a:t> </a:t>
            </a:r>
            <a:r>
              <a:rPr lang="en-US" altLang="zh-CN" sz="4000" b="1" dirty="0"/>
              <a:t>  </a:t>
            </a:r>
            <a:r>
              <a:rPr lang="zh-CN" altLang="en-US" sz="4400" b="1" dirty="0">
                <a:latin typeface="华文楷体"/>
                <a:ea typeface="华文楷体"/>
                <a:cs typeface="华文楷体"/>
              </a:rPr>
              <a:t>左脑</a:t>
            </a:r>
          </a:p>
        </p:txBody>
      </p:sp>
      <p:sp>
        <p:nvSpPr>
          <p:cNvPr id="11269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810000"/>
            <a:ext cx="1676400" cy="23161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4000" b="1" dirty="0"/>
              <a:t>  </a:t>
            </a:r>
            <a:endParaRPr lang="en-US" altLang="zh-CN" sz="4000" b="1" dirty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4000" b="1" dirty="0"/>
              <a:t>  </a:t>
            </a:r>
            <a:r>
              <a:rPr lang="zh-CN" altLang="en-US" sz="4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右脑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C00000"/>
                </a:solidFill>
                <a:latin typeface="Comic Sans MS" pitchFamily="66" charset="0"/>
                <a:ea typeface="SimSun" pitchFamily="2" charset="-122"/>
              </a:rPr>
              <a:t>马太福音 </a:t>
            </a:r>
            <a:r>
              <a:rPr lang="en-US" sz="4000" b="1" dirty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28:19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495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zh-CN" altLang="en-US" dirty="0">
                <a:ea typeface="SimSun" pitchFamily="2" charset="-122"/>
              </a:rPr>
              <a:t>				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所以，你们要去，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使万民作我的门徒，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奉父、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子、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圣灵的名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给他们施洗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	凡我所吩咐你们的，</a:t>
            </a:r>
          </a:p>
          <a:p>
            <a:pPr>
              <a:buFontTx/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华文楷体"/>
                <a:ea typeface="华文楷体"/>
                <a:cs typeface="华文楷体"/>
              </a:rPr>
              <a:t>				都教训他们遵守，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27F0DA1-37D5-44F1-A3BF-62253BA415E8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066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7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264"/>
              </p:ext>
            </p:extLst>
          </p:nvPr>
        </p:nvGraphicFramePr>
        <p:xfrm>
          <a:off x="609600" y="685800"/>
          <a:ext cx="8001000" cy="549148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诗篇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诗篇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诗篇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歌罗西书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1:15-20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箴言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 26:13-16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腓利比书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1:12-18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约翰福音书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15:1-8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箴言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 26:1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－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以弗所书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5:1-14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提摩太前书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1:3-20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7377" name="Rectangle 1"/>
          <p:cNvSpPr>
            <a:spLocks noChangeArrowheads="1"/>
          </p:cNvSpPr>
          <p:nvPr/>
        </p:nvSpPr>
        <p:spPr bwMode="auto">
          <a:xfrm>
            <a:off x="3200400" y="0"/>
            <a:ext cx="3057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ctr"/>
            <a:r>
              <a:rPr lang="zh-CN" altLang="en-US" sz="2800" b="1">
                <a:latin typeface="Songti SC Regular" charset="-122"/>
                <a:ea typeface="Songti SC Regular" charset="-122"/>
              </a:rPr>
              <a:t>从经文找出主题</a:t>
            </a:r>
            <a:endParaRPr lang="zh-CN" altLang="en-US" sz="3200" b="1">
              <a:latin typeface="Songti SC Regular" charset="-122"/>
              <a:ea typeface="Songti SC Regular" charset="-122"/>
            </a:endParaRPr>
          </a:p>
          <a:p>
            <a:pPr indent="457200" algn="ctr"/>
            <a:endParaRPr lang="en-US" altLang="zh-CN" sz="2800">
              <a:ea typeface="SimSun" pitchFamily="2" charset="-122"/>
            </a:endParaRPr>
          </a:p>
          <a:p>
            <a:pPr indent="457200" algn="ctr"/>
            <a:r>
              <a:rPr lang="en-US" sz="1400">
                <a:latin typeface="Comic Sans MS" pitchFamily="66" charset="0"/>
                <a:ea typeface="SimSun" pitchFamily="2" charset="-122"/>
              </a:rPr>
              <a:t>							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9477A38-29FC-44C4-8E13-B3D36E3D5208}" type="datetime1">
              <a:rPr lang="en-US"/>
              <a:pPr/>
              <a:t>11/14/18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叶老师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572000"/>
            <a:ext cx="8001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748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1044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SG" altLang="zh-CN" sz="5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3. </a:t>
            </a:r>
            <a:r>
              <a:rPr lang="zh-CN" altLang="en-US" sz="54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如何分段</a:t>
            </a:r>
            <a:endParaRPr lang="en-US" sz="5400" b="1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3362643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zh-CN" b="1" dirty="0">
                <a:solidFill>
                  <a:srgbClr val="FF0000"/>
                </a:solidFill>
              </a:rPr>
              <a:t>3. </a:t>
            </a:r>
            <a:r>
              <a:rPr lang="zh-CN" altLang="en-US" b="1" dirty="0">
                <a:solidFill>
                  <a:srgbClr val="FF0000"/>
                </a:solidFill>
              </a:rPr>
              <a:t>如何分段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没有好的经文分段，讲道就会乱。</a:t>
            </a:r>
            <a:endParaRPr lang="en-SG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endParaRPr lang="en-SG" sz="4000" b="1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分段利于讲道人也利于听从。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endParaRPr lang="en-US" sz="4000" b="1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记得：分段一定要跟着作者的思路</a:t>
            </a:r>
            <a:r>
              <a:rPr lang="zh-CN" altLang="en-US" b="1" dirty="0"/>
              <a:t>。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173429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195536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分段必须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676400"/>
            <a:ext cx="6400800" cy="3937992"/>
          </a:xfrm>
        </p:spPr>
        <p:txBody>
          <a:bodyPr>
            <a:normAutofit/>
          </a:bodyPr>
          <a:lstStyle/>
          <a:p>
            <a:pPr marL="715963" indent="-715963" algn="l"/>
            <a:r>
              <a:rPr lang="zh-CN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SG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.  	</a:t>
            </a:r>
            <a:r>
              <a:rPr lang="zh-CN" altLang="en-US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准确</a:t>
            </a:r>
            <a:endParaRPr lang="en-US" altLang="zh-CN" sz="4000" b="1" dirty="0">
              <a:solidFill>
                <a:srgbClr val="3709B7"/>
              </a:solidFill>
              <a:latin typeface="华文楷体"/>
              <a:ea typeface="华文楷体"/>
              <a:cs typeface="华文楷体"/>
            </a:endParaRPr>
          </a:p>
          <a:p>
            <a:pPr marL="715963" indent="-715963" algn="l"/>
            <a:r>
              <a:rPr lang="zh-CN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SG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.  	</a:t>
            </a:r>
            <a:r>
              <a:rPr lang="zh-CN" altLang="en-US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短</a:t>
            </a:r>
            <a:endParaRPr lang="en-US" altLang="zh-CN" sz="4000" b="1" dirty="0">
              <a:solidFill>
                <a:srgbClr val="3709B7"/>
              </a:solidFill>
              <a:latin typeface="华文楷体"/>
              <a:ea typeface="华文楷体"/>
              <a:cs typeface="华文楷体"/>
            </a:endParaRPr>
          </a:p>
          <a:p>
            <a:pPr marL="715963" indent="-715963" algn="l"/>
            <a:r>
              <a:rPr lang="en-SG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3.  </a:t>
            </a:r>
            <a:r>
              <a:rPr lang="zh-CN" altLang="en-US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自然</a:t>
            </a:r>
            <a:endParaRPr lang="en-US" altLang="zh-CN" sz="4000" b="1" dirty="0">
              <a:solidFill>
                <a:srgbClr val="3709B7"/>
              </a:solidFill>
              <a:latin typeface="华文楷体"/>
              <a:ea typeface="华文楷体"/>
              <a:cs typeface="华文楷体"/>
            </a:endParaRPr>
          </a:p>
          <a:p>
            <a:pPr marL="715963" indent="-715963" algn="l">
              <a:buAutoNum type="arabicPeriod" startAt="4"/>
            </a:pPr>
            <a:r>
              <a:rPr lang="zh-CN" altLang="en-US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主题性</a:t>
            </a:r>
            <a:endParaRPr lang="en-US" altLang="zh-CN" sz="4000" b="1" dirty="0">
              <a:solidFill>
                <a:srgbClr val="3709B7"/>
              </a:solidFill>
              <a:latin typeface="华文楷体"/>
              <a:ea typeface="华文楷体"/>
              <a:cs typeface="华文楷体"/>
            </a:endParaRPr>
          </a:p>
          <a:p>
            <a:pPr marL="715963" indent="-715963" algn="l"/>
            <a:r>
              <a:rPr lang="zh-CN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en-US" altLang="zh-CN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.  	</a:t>
            </a:r>
            <a:r>
              <a:rPr lang="zh-CN" altLang="en-US" sz="4000" b="1" dirty="0">
                <a:solidFill>
                  <a:srgbClr val="3709B7"/>
                </a:solidFill>
                <a:latin typeface="华文楷体"/>
                <a:ea typeface="华文楷体"/>
                <a:cs typeface="华文楷体"/>
              </a:rPr>
              <a:t>彼此配搭</a:t>
            </a:r>
            <a:endParaRPr lang="en-US" altLang="zh-CN" sz="4000" b="1" dirty="0">
              <a:solidFill>
                <a:srgbClr val="3709B7"/>
              </a:solidFill>
              <a:latin typeface="华文楷体"/>
              <a:ea typeface="华文楷体"/>
              <a:cs typeface="华文楷体"/>
            </a:endParaRPr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374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984807"/>
                </a:solidFill>
                <a:latin typeface="华文楷体"/>
                <a:ea typeface="华文楷体"/>
                <a:cs typeface="华文楷体"/>
              </a:rPr>
              <a:t>分段的两个钥字</a:t>
            </a:r>
            <a:endParaRPr lang="en-US" sz="5400" dirty="0">
              <a:solidFill>
                <a:srgbClr val="9848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800" b="1" dirty="0">
                <a:latin typeface="华文楷体"/>
                <a:ea typeface="华文楷体"/>
                <a:cs typeface="华文楷体"/>
              </a:rPr>
              <a:t>1.  </a:t>
            </a:r>
            <a:r>
              <a:rPr lang="zh-CN" altLang="en-US" sz="4800" b="1" dirty="0">
                <a:latin typeface="华文楷体"/>
                <a:ea typeface="华文楷体"/>
                <a:cs typeface="华文楷体"/>
              </a:rPr>
              <a:t>变</a:t>
            </a:r>
            <a:r>
              <a:rPr lang="en-US" altLang="zh-CN" sz="4800" b="1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4800" b="1" dirty="0">
                <a:latin typeface="华文楷体"/>
                <a:ea typeface="华文楷体"/>
                <a:cs typeface="华文楷体"/>
              </a:rPr>
              <a:t>：新大分支或小分支。</a:t>
            </a:r>
            <a:endParaRPr lang="en-US" altLang="zh-CN" sz="4800" b="1" dirty="0">
              <a:latin typeface="华文楷体"/>
              <a:ea typeface="华文楷体"/>
              <a:cs typeface="华文楷体"/>
            </a:endParaRPr>
          </a:p>
          <a:p>
            <a:pPr marL="2336800" indent="-2336800">
              <a:buAutoNum type="arabicPeriod"/>
            </a:pPr>
            <a:endParaRPr lang="en-US" altLang="zh-CN" sz="1400" b="1" dirty="0">
              <a:latin typeface="华文楷体"/>
              <a:ea typeface="华文楷体"/>
              <a:cs typeface="华文楷体"/>
            </a:endParaRPr>
          </a:p>
          <a:p>
            <a:pPr marL="2336800" indent="-2336800">
              <a:buNone/>
            </a:pPr>
            <a:r>
              <a:rPr lang="en-US" altLang="zh-CN" sz="4800" b="1" dirty="0">
                <a:latin typeface="华文楷体"/>
                <a:ea typeface="华文楷体"/>
                <a:cs typeface="华文楷体"/>
              </a:rPr>
              <a:t>2. </a:t>
            </a:r>
            <a:r>
              <a:rPr lang="zh-CN" altLang="en-US" sz="4800" b="1" dirty="0">
                <a:latin typeface="华文楷体"/>
                <a:ea typeface="华文楷体"/>
                <a:cs typeface="华文楷体"/>
              </a:rPr>
              <a:t>关系：大小分支和主题的彼此关系。</a:t>
            </a:r>
            <a:endParaRPr lang="en-US" sz="48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245194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分段如何开始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4800" dirty="0">
                <a:latin typeface="华文楷体"/>
                <a:ea typeface="华文楷体"/>
                <a:cs typeface="华文楷体"/>
              </a:rPr>
              <a:t>圣经的大纲可以从当中的变化来分段。</a:t>
            </a:r>
            <a:endParaRPr lang="en-US" altLang="zh-CN" sz="48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altLang="zh-CN" sz="48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lang="zh-CN" altLang="en-US" sz="4800" dirty="0">
                <a:latin typeface="华文楷体"/>
                <a:ea typeface="华文楷体"/>
                <a:cs typeface="华文楷体"/>
              </a:rPr>
              <a:t>每个变化就是一个新的大或小段落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2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分段如何开始？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4025" indent="-454025"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1.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从简单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变化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开始 （人物，地方，时间，事项，主题，语气）。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454025" indent="-454025">
              <a:buNone/>
            </a:pP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454025" indent="-454025"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2.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从大段开始然后才找大段里面的 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454025" indent="-454025">
              <a:buNone/>
            </a:pP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小分段。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0" indent="0" algn="ctr">
              <a:buNone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留意：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1.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变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2. 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关系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74124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人物分段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zh-CN" altLang="en-US" sz="4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创世记</a:t>
            </a:r>
            <a:endParaRPr lang="en-US" altLang="zh-CN" sz="48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0" lvl="0" indent="0">
              <a:buNone/>
            </a:pPr>
            <a:r>
              <a:rPr lang="zh-CN" altLang="en-US" sz="4400" dirty="0">
                <a:latin typeface="华文楷体"/>
                <a:ea typeface="华文楷体"/>
                <a:cs typeface="华文楷体"/>
              </a:rPr>
              <a:t>亚当、该隐、塞特、以诺、挪亚、亚伯拉罕、以撒、雅各、约瑟。</a:t>
            </a:r>
            <a:endParaRPr lang="en-US" sz="4400" dirty="0">
              <a:latin typeface="华文楷体"/>
              <a:ea typeface="华文楷体"/>
              <a:cs typeface="华文楷体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29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地方分段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720725" lvl="0" indent="-720725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出埃及记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720725" lvl="0" indent="-720725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约书亚</a:t>
            </a:r>
            <a:endParaRPr lang="en-US" altLang="zh-CN" sz="4000" b="1" dirty="0">
              <a:latin typeface="华文楷体"/>
              <a:ea typeface="华文楷体"/>
              <a:cs typeface="华文楷体"/>
            </a:endParaRPr>
          </a:p>
          <a:p>
            <a:pPr marL="720725" lvl="0" indent="-720725">
              <a:buAutoNum type="arabicPeriod"/>
            </a:pP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启示录２－３章</a:t>
            </a:r>
            <a:r>
              <a:rPr lang="en-US" altLang="zh-CN" sz="4000" b="1" dirty="0">
                <a:latin typeface="华文楷体"/>
                <a:ea typeface="华文楷体"/>
                <a:cs typeface="华文楷体"/>
              </a:rPr>
              <a:t>	</a:t>
            </a:r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（７个教会）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Comic Sans MS" pitchFamily="66" charset="0"/>
                <a:cs typeface="隶书"/>
              </a:rPr>
              <a:t>把以下的</a:t>
            </a:r>
            <a:r>
              <a:rPr lang="en-US" altLang="zh-CN" sz="4000" b="1" dirty="0">
                <a:solidFill>
                  <a:schemeClr val="tx1"/>
                </a:solidFill>
                <a:latin typeface="Comic Sans MS" pitchFamily="66" charset="0"/>
                <a:cs typeface="隶书"/>
              </a:rPr>
              <a:t>30</a:t>
            </a:r>
            <a:r>
              <a:rPr lang="zh-CN" altLang="en-US" sz="4000" b="1" dirty="0">
                <a:solidFill>
                  <a:schemeClr val="tx1"/>
                </a:solidFill>
                <a:latin typeface="Comic Sans MS" pitchFamily="66" charset="0"/>
                <a:cs typeface="隶书"/>
              </a:rPr>
              <a:t>个字根据次序背下</a:t>
            </a:r>
            <a:endParaRPr lang="zh-CN" altLang="en-US" sz="4000" b="1" dirty="0">
              <a:solidFill>
                <a:schemeClr val="tx1"/>
              </a:solidFill>
              <a:latin typeface="Comic Sans MS" pitchFamily="66" charset="0"/>
              <a:ea typeface="宋体" pitchFamily="2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784807"/>
              </p:ext>
            </p:extLst>
          </p:nvPr>
        </p:nvGraphicFramePr>
        <p:xfrm>
          <a:off x="457200" y="1447800"/>
          <a:ext cx="8229600" cy="4358640"/>
        </p:xfrm>
        <a:graphic>
          <a:graphicData uri="http://schemas.openxmlformats.org/drawingml/2006/table">
            <a:tbl>
              <a:tblPr/>
              <a:tblGrid>
                <a:gridCol w="2349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2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24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笔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灯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老人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方格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舞厅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手枪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特务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上班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公共汽车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模特儿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11.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约翰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12.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自行车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13.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山上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14.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大熊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15.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生气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16.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小猫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17.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椰子树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18.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屋顶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19.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装修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20.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心痛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21.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毒辣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华文楷体"/>
                        <a:ea typeface="华文楷体"/>
                        <a:cs typeface="华文楷体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22.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国王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23.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弓箭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24.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农夫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25.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26.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肥料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27.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28.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29.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银行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30. 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华文楷体"/>
                          <a:ea typeface="华文楷体"/>
                          <a:cs typeface="华文楷体"/>
                        </a:rPr>
                        <a:t>大洋房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时间分段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25963"/>
          </a:xfrm>
        </p:spPr>
        <p:txBody>
          <a:bodyPr/>
          <a:lstStyle/>
          <a:p>
            <a:pPr marL="0" lvl="0" indent="0">
              <a:buNone/>
            </a:pPr>
            <a:r>
              <a:rPr lang="zh-CN" altLang="en-US" sz="4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哈该书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：每个信息的开始都提到日期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0" lvl="0" indent="0">
              <a:buNone/>
            </a:pPr>
            <a:endParaRPr lang="en-US" sz="4000" dirty="0">
              <a:latin typeface="华文楷体"/>
              <a:ea typeface="华文楷体"/>
              <a:cs typeface="华文楷体"/>
            </a:endParaRPr>
          </a:p>
          <a:p>
            <a:pPr marL="1974850" indent="-1974850">
              <a:buNone/>
            </a:pPr>
            <a:r>
              <a:rPr lang="zh-CN" altLang="en-US" sz="4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启示录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7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年前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, 7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年灾难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千禧年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永恒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。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06949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主题或事项分段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zh-CN" altLang="en-US" sz="43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启示录</a:t>
            </a:r>
            <a:endParaRPr lang="en-US" altLang="zh-CN" sz="43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0" lvl="0" indent="0" algn="ctr">
              <a:buNone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７个教会，印，号</a:t>
            </a:r>
            <a:r>
              <a:rPr lang="zh-CN" altLang="zh-CN" sz="4000" dirty="0"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碗等。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0" lvl="0" indent="0">
              <a:buNone/>
            </a:pPr>
            <a:endParaRPr lang="en-US" sz="2600" dirty="0">
              <a:latin typeface="华文楷体"/>
              <a:ea typeface="华文楷体"/>
              <a:cs typeface="华文楷体"/>
            </a:endParaRPr>
          </a:p>
          <a:p>
            <a:pPr marL="0" lvl="0" indent="0" algn="ctr">
              <a:buNone/>
            </a:pPr>
            <a:r>
              <a:rPr lang="zh-CN" altLang="en-US" sz="43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腓立比书</a:t>
            </a:r>
            <a:r>
              <a:rPr lang="en-US" altLang="zh-CN" sz="43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1</a:t>
            </a:r>
          </a:p>
          <a:p>
            <a:pPr marL="0" lvl="0" indent="0" algn="ctr">
              <a:buNone/>
            </a:pPr>
            <a:endParaRPr lang="en-US" altLang="zh-CN" sz="1100" dirty="0">
              <a:latin typeface="华文楷体"/>
              <a:ea typeface="华文楷体"/>
              <a:cs typeface="华文楷体"/>
            </a:endParaRPr>
          </a:p>
          <a:p>
            <a:pPr marL="0" lvl="0" indent="2774950">
              <a:buNone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祷告（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3-11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）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0" lvl="0" indent="2774950">
              <a:buNone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福音（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12-19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）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0" lvl="0" indent="2774950">
              <a:buNone/>
            </a:pP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生死（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20-27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）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9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984807"/>
                </a:solidFill>
                <a:latin typeface="华文楷体"/>
                <a:ea typeface="华文楷体"/>
                <a:cs typeface="华文楷体"/>
              </a:rPr>
              <a:t>态度或情绪分段</a:t>
            </a:r>
            <a:endParaRPr lang="en-US" sz="5400" b="1" dirty="0">
              <a:solidFill>
                <a:srgbClr val="9848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zh-CN" altLang="en-US" sz="4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态度：哈该书１章</a:t>
            </a:r>
            <a:endParaRPr lang="en-US" altLang="zh-CN" sz="48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0" lvl="0" indent="0" algn="ctr">
              <a:buNone/>
            </a:pPr>
            <a:endParaRPr lang="en-US" altLang="zh-CN" sz="10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marL="0" lvl="0" indent="0">
              <a:buNone/>
            </a:pP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    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:1-11    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民不建殿，耶和华审判。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pPr marL="0" lvl="0" indent="0">
              <a:buNone/>
            </a:pPr>
            <a:r>
              <a:rPr lang="en-US" altLang="zh-CN" sz="4000" dirty="0">
                <a:latin typeface="华文楷体"/>
                <a:ea typeface="华文楷体"/>
                <a:cs typeface="华文楷体"/>
              </a:rPr>
              <a:t>    1:12-15  </a:t>
            </a:r>
            <a:r>
              <a:rPr lang="zh-CN" altLang="en-US" sz="4000" dirty="0">
                <a:latin typeface="华文楷体"/>
                <a:ea typeface="华文楷体"/>
                <a:cs typeface="华文楷体"/>
              </a:rPr>
              <a:t>民建殿</a:t>
            </a:r>
            <a:r>
              <a:rPr lang="zh-CN" altLang="en-US" sz="4000">
                <a:latin typeface="华文楷体"/>
                <a:ea typeface="华文楷体"/>
                <a:cs typeface="华文楷体"/>
              </a:rPr>
              <a:t>，耶和华帮助。</a:t>
            </a:r>
            <a:endParaRPr lang="en-US" sz="40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63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华文楷体"/>
                <a:ea typeface="华文楷体"/>
                <a:cs typeface="华文楷体"/>
              </a:rPr>
              <a:t>分段步骤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CN" altLang="en-US" dirty="0">
                <a:latin typeface="华文楷体"/>
                <a:ea typeface="华文楷体"/>
                <a:cs typeface="华文楷体"/>
              </a:rPr>
              <a:t>先找大分段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（变和同类）。</a:t>
            </a:r>
            <a:endParaRPr lang="en-US" altLang="zh-CN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华文楷体"/>
                <a:ea typeface="华文楷体"/>
                <a:cs typeface="华文楷体"/>
              </a:rPr>
              <a:t>列出分段的钥意。</a:t>
            </a:r>
            <a:endParaRPr lang="en-US" altLang="zh-CN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华文楷体"/>
                <a:ea typeface="华文楷体"/>
                <a:cs typeface="华文楷体"/>
              </a:rPr>
              <a:t>如果已经找到主题，列出大分段和主题的关系。</a:t>
            </a:r>
            <a:endParaRPr lang="en-US" altLang="zh-CN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华文楷体"/>
                <a:ea typeface="华文楷体"/>
                <a:cs typeface="华文楷体"/>
              </a:rPr>
              <a:t>再用同样的方法找大段中的小段。</a:t>
            </a:r>
            <a:endParaRPr lang="en-US" altLang="zh-CN" dirty="0">
              <a:latin typeface="华文楷体"/>
              <a:ea typeface="华文楷体"/>
              <a:cs typeface="华文楷体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latin typeface="华文楷体"/>
                <a:ea typeface="华文楷体"/>
                <a:cs typeface="华文楷体"/>
              </a:rPr>
              <a:t>记得分段要自然，准确，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短，上下大小分支彼此配搭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185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39845"/>
              </p:ext>
            </p:extLst>
          </p:nvPr>
        </p:nvGraphicFramePr>
        <p:xfrm>
          <a:off x="533400" y="0"/>
          <a:ext cx="8135938" cy="690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Document" r:id="rId3" imgW="5905500" imgH="5461000" progId="Word.Document.12">
                  <p:embed/>
                </p:oleObj>
              </mc:Choice>
              <mc:Fallback>
                <p:oleObj name="Document" r:id="rId3" imgW="5905500" imgH="546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0"/>
                        <a:ext cx="8135938" cy="690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166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1"/>
            <a:ext cx="8229600" cy="1096962"/>
          </a:xfrm>
        </p:spPr>
        <p:txBody>
          <a:bodyPr/>
          <a:lstStyle/>
          <a:p>
            <a:r>
              <a:rPr lang="zh-CN" altLang="en-US" dirty="0">
                <a:latin typeface="华文楷体"/>
                <a:ea typeface="华文楷体"/>
                <a:cs typeface="华文楷体"/>
              </a:rPr>
              <a:t>用思维导图列大纲</a:t>
            </a:r>
            <a:endParaRPr lang="en-US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03" r="-4103"/>
          <a:stretch>
            <a:fillRect/>
          </a:stretch>
        </p:blipFill>
        <p:spPr>
          <a:xfrm>
            <a:off x="-228600" y="1219200"/>
            <a:ext cx="9560306" cy="5257800"/>
          </a:xfrm>
        </p:spPr>
      </p:pic>
    </p:spTree>
    <p:extLst>
      <p:ext uri="{BB962C8B-B14F-4D97-AF65-F5344CB8AC3E}">
        <p14:creationId xmlns:p14="http://schemas.microsoft.com/office/powerpoint/2010/main" val="9304469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zh-CN" altLang="en-US" dirty="0">
                <a:latin typeface="华文楷体"/>
                <a:ea typeface="华文楷体"/>
                <a:cs typeface="华文楷体"/>
              </a:rPr>
              <a:t>思维导图的用法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51" r="-3751"/>
          <a:stretch>
            <a:fillRect/>
          </a:stretch>
        </p:blipFill>
        <p:spPr>
          <a:xfrm>
            <a:off x="-374133" y="1066800"/>
            <a:ext cx="9837417" cy="5791200"/>
          </a:xfrm>
        </p:spPr>
      </p:pic>
    </p:spTree>
    <p:extLst>
      <p:ext uri="{BB962C8B-B14F-4D97-AF65-F5344CB8AC3E}">
        <p14:creationId xmlns:p14="http://schemas.microsoft.com/office/powerpoint/2010/main" val="34613409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华文楷体"/>
                <a:ea typeface="华文楷体"/>
                <a:cs typeface="华文楷体"/>
              </a:rPr>
              <a:t>（四）把经文大纲变成释经讲導大纲</a:t>
            </a:r>
            <a:endParaRPr lang="en-US" sz="4000" b="1" dirty="0">
              <a:latin typeface="华文楷体"/>
              <a:ea typeface="华文楷体"/>
              <a:cs typeface="华文楷体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5244661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经文大纲</a:t>
                      </a:r>
                      <a:endParaRPr lang="en-US" sz="3200" dirty="0">
                        <a:solidFill>
                          <a:schemeClr val="tx1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rgbClr val="0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听众背景</a:t>
                      </a:r>
                      <a:endParaRPr lang="en-US" sz="3200" dirty="0">
                        <a:solidFill>
                          <a:srgbClr val="000000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rgbClr val="0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神学</a:t>
                      </a:r>
                      <a:endParaRPr lang="en-US" sz="3200" dirty="0">
                        <a:solidFill>
                          <a:srgbClr val="000000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solidFill>
                            <a:srgbClr val="000000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释经大纲</a:t>
                      </a:r>
                      <a:endParaRPr lang="en-US" sz="3200" dirty="0">
                        <a:solidFill>
                          <a:srgbClr val="000000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7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286000" y="1066800"/>
            <a:ext cx="0" cy="579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1066800"/>
            <a:ext cx="0" cy="579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4572000" y="1066800"/>
            <a:ext cx="0" cy="579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7526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066800"/>
            <a:ext cx="0" cy="586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33038" y="1066800"/>
            <a:ext cx="0" cy="586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0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6329</TotalTime>
  <Words>2779</Words>
  <Application>Microsoft Macintosh PowerPoint</Application>
  <PresentationFormat>On-screen Show (4:3)</PresentationFormat>
  <Paragraphs>733</Paragraphs>
  <Slides>97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Office Theme</vt:lpstr>
      <vt:lpstr>Document</vt:lpstr>
      <vt:lpstr>创意全面式研经法</vt:lpstr>
      <vt:lpstr>目标</vt:lpstr>
      <vt:lpstr>创意</vt:lpstr>
      <vt:lpstr>全面式研经法</vt:lpstr>
      <vt:lpstr>见木和见林</vt:lpstr>
      <vt:lpstr>创意全面式研经法</vt:lpstr>
      <vt:lpstr>创意全面式研经法</vt:lpstr>
      <vt:lpstr>PowerPoint Presentation</vt:lpstr>
      <vt:lpstr>把以下的30个字根据次序背下</vt:lpstr>
      <vt:lpstr>PowerPoint Presentation</vt:lpstr>
      <vt:lpstr>单单用左脑研经</vt:lpstr>
      <vt:lpstr>左右脑 并用</vt:lpstr>
      <vt:lpstr>研经工具</vt:lpstr>
      <vt:lpstr>  解 经 不 可 触 犯 语 境  </vt:lpstr>
      <vt:lpstr>语 境 的 定 义</vt:lpstr>
      <vt:lpstr>语 境 的 权 威</vt:lpstr>
      <vt:lpstr>语 境 范 围</vt:lpstr>
      <vt:lpstr>1. 如何找背景</vt:lpstr>
      <vt:lpstr>忽略背景解经就不准确 </vt:lpstr>
      <vt:lpstr>如何找背景</vt:lpstr>
      <vt:lpstr>PowerPoint Presentation</vt:lpstr>
      <vt:lpstr>PowerPoint Presentation</vt:lpstr>
      <vt:lpstr>PowerPoint Presentation</vt:lpstr>
      <vt:lpstr>PowerPoint Presentation</vt:lpstr>
      <vt:lpstr>2.  怎样确定经文的主题？</vt:lpstr>
      <vt:lpstr>PowerPoint Presentation</vt:lpstr>
      <vt:lpstr>找不到主题 讲道就会跑题</vt:lpstr>
      <vt:lpstr>PowerPoint Presentation</vt:lpstr>
      <vt:lpstr>PowerPoint Presentation</vt:lpstr>
      <vt:lpstr>主题的功能</vt:lpstr>
      <vt:lpstr>PowerPoint Presentation</vt:lpstr>
      <vt:lpstr>PowerPoint Presentation</vt:lpstr>
      <vt:lpstr>PowerPoint Presentation</vt:lpstr>
      <vt:lpstr>主题的结构</vt:lpstr>
      <vt:lpstr>钥字 1 + 钥字 2  （雅各书 5：7-11）</vt:lpstr>
      <vt:lpstr>约翰6:16-21</vt:lpstr>
      <vt:lpstr>钥意 1 + 钥意 2</vt:lpstr>
      <vt:lpstr>PowerPoint Presentation</vt:lpstr>
      <vt:lpstr>留意</vt:lpstr>
      <vt:lpstr>主题也是语境</vt:lpstr>
      <vt:lpstr>约翰 21：1-18</vt:lpstr>
      <vt:lpstr>10个找主题的常识方法</vt:lpstr>
      <vt:lpstr>PowerPoint Presentation</vt:lpstr>
      <vt:lpstr> 罗马书</vt:lpstr>
      <vt:lpstr>PowerPoint Presentation</vt:lpstr>
      <vt:lpstr>林前 13:1-13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3. 吩咐   注意圣经提到的吩咐。吩咐自然的引人的注意也强调什么是重要的。主题一般在吩咐里找到。  用红色将这吩咐宽起来 。  如果经文有多数的吩咐就找出较特出的那个吩咐。</vt:lpstr>
      <vt:lpstr>PowerPoint Presentation</vt:lpstr>
      <vt:lpstr>PowerPoint Presentation</vt:lpstr>
      <vt:lpstr>PowerPoint Presentation</vt:lpstr>
      <vt:lpstr> 犹大书 </vt:lpstr>
      <vt:lpstr>箴言第一章</vt:lpstr>
      <vt:lpstr>                         5. 包容思想    每一段经文思想围绕着主题。主题也包含了每一段经文的思想。  经文有时出现了许多小标题，而每个小 标题不能成为主题。能够包含所有的小 标题的就是主题.</vt:lpstr>
      <vt:lpstr>PowerPoint Presentation</vt:lpstr>
      <vt:lpstr>PowerPoint Presentation</vt:lpstr>
      <vt:lpstr>PowerPoint Presentation</vt:lpstr>
      <vt:lpstr>6.最 前 或 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8。嘱咐</vt:lpstr>
      <vt:lpstr>提摩太前1 保守真理的嘱咐 </vt:lpstr>
      <vt:lpstr>提摩太前 1 </vt:lpstr>
      <vt:lpstr>提摩太前5：21 不存成见和偏心 </vt:lpstr>
      <vt:lpstr>9. 控诉</vt:lpstr>
      <vt:lpstr>PowerPoint Presentation</vt:lpstr>
      <vt:lpstr>                 犹大 20-21 20  亲爱的弟兄啊，你们却要在至圣的真道上造就自己，在        圣灵里祷告， 21  保守自己常在神的爱中，仰望我们主耶稣基督的怜悯，       直到永生。</vt:lpstr>
      <vt:lpstr>马太福音 28:19</vt:lpstr>
      <vt:lpstr>PowerPoint Presentation</vt:lpstr>
      <vt:lpstr> </vt:lpstr>
      <vt:lpstr>3. 如何分段</vt:lpstr>
      <vt:lpstr>分段必须 </vt:lpstr>
      <vt:lpstr>分段的两个钥字</vt:lpstr>
      <vt:lpstr>分段如何开始</vt:lpstr>
      <vt:lpstr>分段如何开始？</vt:lpstr>
      <vt:lpstr>人物分段</vt:lpstr>
      <vt:lpstr>地方分段</vt:lpstr>
      <vt:lpstr>时间分段</vt:lpstr>
      <vt:lpstr>主题或事项分段</vt:lpstr>
      <vt:lpstr>态度或情绪分段</vt:lpstr>
      <vt:lpstr>分段步骤</vt:lpstr>
      <vt:lpstr>PowerPoint Presentation</vt:lpstr>
      <vt:lpstr>用思维导图列大纲</vt:lpstr>
      <vt:lpstr>思维导图的用法</vt:lpstr>
      <vt:lpstr>（四）把经文大纲变成释经讲導大纲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Olivet BPC</dc:creator>
  <cp:lastModifiedBy>BS Yap</cp:lastModifiedBy>
  <cp:revision>271</cp:revision>
  <cp:lastPrinted>2018-11-07T03:19:55Z</cp:lastPrinted>
  <dcterms:created xsi:type="dcterms:W3CDTF">2008-03-13T06:34:32Z</dcterms:created>
  <dcterms:modified xsi:type="dcterms:W3CDTF">2018-11-14T10:02:07Z</dcterms:modified>
</cp:coreProperties>
</file>