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10"/>
  </p:notesMasterIdLst>
  <p:handoutMasterIdLst>
    <p:handoutMasterId r:id="rId41"/>
  </p:handoutMasterIdLst>
  <p:sldIdLst>
    <p:sldId id="337" r:id="rId4"/>
    <p:sldId id="360" r:id="rId5"/>
    <p:sldId id="363" r:id="rId6"/>
    <p:sldId id="401" r:id="rId7"/>
    <p:sldId id="361" r:id="rId8"/>
    <p:sldId id="362" r:id="rId9"/>
    <p:sldId id="339" r:id="rId11"/>
    <p:sldId id="393" r:id="rId12"/>
    <p:sldId id="395" r:id="rId13"/>
    <p:sldId id="394" r:id="rId14"/>
    <p:sldId id="402" r:id="rId15"/>
    <p:sldId id="403" r:id="rId16"/>
    <p:sldId id="385" r:id="rId17"/>
    <p:sldId id="383" r:id="rId18"/>
    <p:sldId id="384" r:id="rId19"/>
    <p:sldId id="396" r:id="rId20"/>
    <p:sldId id="397" r:id="rId21"/>
    <p:sldId id="398" r:id="rId22"/>
    <p:sldId id="399" r:id="rId23"/>
    <p:sldId id="342" r:id="rId24"/>
    <p:sldId id="368" r:id="rId25"/>
    <p:sldId id="343" r:id="rId26"/>
    <p:sldId id="374" r:id="rId27"/>
    <p:sldId id="369" r:id="rId28"/>
    <p:sldId id="372" r:id="rId29"/>
    <p:sldId id="376" r:id="rId30"/>
    <p:sldId id="378" r:id="rId31"/>
    <p:sldId id="380" r:id="rId32"/>
    <p:sldId id="370" r:id="rId33"/>
    <p:sldId id="381" r:id="rId34"/>
    <p:sldId id="386" r:id="rId35"/>
    <p:sldId id="388" r:id="rId36"/>
    <p:sldId id="389" r:id="rId37"/>
    <p:sldId id="387" r:id="rId38"/>
    <p:sldId id="390" r:id="rId39"/>
    <p:sldId id="40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4" autoAdjust="0"/>
    <p:restoredTop sz="94162" autoAdjust="0"/>
  </p:normalViewPr>
  <p:slideViewPr>
    <p:cSldViewPr snapToGrid="0">
      <p:cViewPr varScale="1">
        <p:scale>
          <a:sx n="70" d="100"/>
          <a:sy n="70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7817D-A47F-4851-92CF-2A15250AC5BD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SG"/>
              <a:t>It is part of our sinful nature to love ourselves and to long to promote ourselves. Saying no to such self promoting desires is self denial</a:t>
            </a:r>
            <a:endParaRPr lang="en-GB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7F35D2-C4EB-4E2E-BF3B-485F1B4D741A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SG"/>
              <a:t>Every act of self denial takes us forward in our Christian life</a:t>
            </a:r>
            <a:endParaRPr lang="en-GB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95478F-8364-440F-A60C-A8C18D495E54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30F55-368B-46DD-9EEA-3747FD80E4C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A person cannot be a disciple without discipline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Discipline</a:t>
            </a:r>
            <a:r>
              <a:rPr lang="en-SG" baseline="0" dirty="0"/>
              <a:t> is nothing but bringing body under the lordship of Christ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References to prize (3</a:t>
            </a:r>
            <a:r>
              <a:rPr lang="en-SG" baseline="0" dirty="0"/>
              <a:t> times) and Crown (1 time” in  4 verses in 1 Corinthians 9:24-27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“Not to get the prize is not to go to heaven.”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Christian life is like a race and like a fight. It is like running and boxing. Even more important the way we run and the way we fight make a difference in whether we have a share in the</a:t>
            </a:r>
            <a:r>
              <a:rPr lang="en-SG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 reward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Samson-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Samson</a:t>
            </a:r>
            <a:r>
              <a:rPr lang="en-SG" baseline="0" dirty="0"/>
              <a:t> could not say no the lust of flesh and fell to the temptation that came from Delilah</a:t>
            </a:r>
            <a:endParaRPr lang="en-SG" baseline="0" dirty="0"/>
          </a:p>
          <a:p>
            <a:r>
              <a:rPr lang="en-SG" baseline="0" dirty="0"/>
              <a:t>Need to say No to </a:t>
            </a:r>
            <a:r>
              <a:rPr lang="en-SG" baseline="0" dirty="0" err="1"/>
              <a:t>pornograph</a:t>
            </a:r>
            <a:r>
              <a:rPr lang="en-SG" baseline="0" dirty="0"/>
              <a:t>, Not to pre marital sex, No to extra marital affairs, No to sexual morality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6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7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8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0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1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2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/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" name="Freeform 43"/>
            <p:cNvSpPr/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/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/>
            </p:txBody>
          </p:sp>
          <p:sp>
            <p:nvSpPr>
              <p:cNvPr id="21" name="Freeform 44"/>
              <p:cNvSpPr/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/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F147-10D6-49A9-B065-FE727C137CB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31D2-F1C2-4F01-B77E-9A62A1AE77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F92C-A9CE-42F6-8705-1DD8B467E4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DA61-0135-4E18-8B63-EF5F8EE69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3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6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7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8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9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0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1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345" indent="-347345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321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4019" y="0"/>
            <a:ext cx="9557980" cy="2784143"/>
          </a:xfrm>
        </p:spPr>
        <p:txBody>
          <a:bodyPr>
            <a:noAutofit/>
          </a:bodyPr>
          <a:lstStyle/>
          <a:p>
            <a:pPr algn="ctr"/>
            <a:r>
              <a:rPr lang="zh-CN" altLang="en-US" sz="7200" b="1" dirty="0">
                <a:solidFill>
                  <a:schemeClr val="tx2"/>
                </a:solidFill>
                <a:latin typeface="Algerian" panose="04020705040A02060702" pitchFamily="82" charset="0"/>
              </a:rPr>
              <a:t>卢萨卡华人基督教会</a:t>
            </a:r>
            <a:endParaRPr lang="zh-CN" altLang="en-US" sz="7200" b="1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2633" y="2879678"/>
            <a:ext cx="9039365" cy="2279176"/>
          </a:xfrm>
        </p:spPr>
        <p:txBody>
          <a:bodyPr>
            <a:noAutofit/>
          </a:bodyPr>
          <a:lstStyle/>
          <a:p>
            <a:endParaRPr lang="en-US" sz="4400" b="1" dirty="0"/>
          </a:p>
          <a:p>
            <a:r>
              <a:rPr lang="zh-CN" altLang="en-US" sz="4400" b="1" dirty="0"/>
              <a:t>主题：门徒</a:t>
            </a:r>
            <a:r>
              <a:rPr lang="en-US" altLang="zh-CN" sz="4400" b="1" dirty="0"/>
              <a:t>-</a:t>
            </a:r>
            <a:r>
              <a:rPr lang="zh-CN" altLang="en-US" sz="4400" b="1" dirty="0"/>
              <a:t>向上的呼召</a:t>
            </a:r>
            <a:r>
              <a:rPr lang="en-US" sz="4400" b="1" dirty="0"/>
              <a:t> </a:t>
            </a:r>
            <a:endParaRPr lang="en-US" sz="4400" b="1" dirty="0"/>
          </a:p>
          <a:p>
            <a:pPr algn="ctr"/>
            <a:r>
              <a:rPr lang="en-US" sz="4400" b="1" dirty="0"/>
              <a:t>2019.04.20</a:t>
            </a:r>
            <a:endParaRPr lang="zh-CN" altLang="en-US" sz="44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"/>
            <a:ext cx="12192000" cy="2063750"/>
          </a:xfrm>
        </p:spPr>
        <p:txBody>
          <a:bodyPr>
            <a:noAutofit/>
          </a:bodyPr>
          <a:lstStyle/>
          <a:p>
            <a:pPr algn="ctr"/>
            <a:br>
              <a:rPr lang="en-SG" sz="5400" dirty="0"/>
            </a:br>
            <a:br>
              <a:rPr lang="en-SG" sz="5400" dirty="0"/>
            </a:br>
            <a:br>
              <a:rPr lang="en-SG" sz="4000" dirty="0"/>
            </a:br>
            <a:r>
              <a:rPr lang="zh-CN" altLang="en-SG" sz="6000" b="1" dirty="0"/>
              <a:t>测试：你是否自律</a:t>
            </a:r>
            <a:br>
              <a:rPr lang="en-SG" sz="5000" b="1" dirty="0"/>
            </a:br>
            <a:endParaRPr lang="en-GB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910"/>
            <a:ext cx="12192000" cy="56730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你是否只是花时间做你想做的事而不做更困难或更重要的事？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你是否没钱也要花，或做错误的消费决定？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你是否在应该工作的时间里放纵自己休闲娱乐？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你是否说了要做某事，然后又没有行动？</a:t>
            </a:r>
            <a:endParaRPr lang="en-SG" sz="2800" dirty="0"/>
          </a:p>
          <a:p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975"/>
          </a:xfrm>
        </p:spPr>
        <p:txBody>
          <a:bodyPr>
            <a:normAutofit fontScale="90000"/>
          </a:bodyPr>
          <a:lstStyle/>
          <a:p>
            <a:pPr algn="ctr"/>
            <a:r>
              <a:rPr lang="en-SG" sz="4800" b="1" dirty="0"/>
              <a:t> </a:t>
            </a:r>
            <a:r>
              <a:rPr lang="zh-CN" altLang="en-SG" sz="6000" b="1" dirty="0"/>
              <a:t>管教的概念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" y="942975"/>
            <a:ext cx="11873865" cy="57308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GB" sz="4400" b="1" dirty="0">
                <a:solidFill>
                  <a:schemeClr val="tx2"/>
                </a:solidFill>
              </a:rPr>
              <a:t>管教</a:t>
            </a:r>
            <a:r>
              <a:rPr lang="zh-CN" altLang="en-GB" sz="4400" b="1" dirty="0">
                <a:solidFill>
                  <a:schemeClr val="tx1"/>
                </a:solidFill>
              </a:rPr>
              <a:t>不是其他人强加给</a:t>
            </a:r>
            <a:r>
              <a:rPr lang="zh-CN" altLang="en-GB" sz="4400" b="1" dirty="0">
                <a:solidFill>
                  <a:schemeClr val="tx2"/>
                </a:solidFill>
              </a:rPr>
              <a:t>门徒</a:t>
            </a:r>
            <a:r>
              <a:rPr lang="zh-CN" altLang="en-GB" sz="4400" b="1" dirty="0">
                <a:solidFill>
                  <a:schemeClr val="tx1"/>
                </a:solidFill>
              </a:rPr>
              <a:t>的</a:t>
            </a:r>
            <a:endParaRPr lang="en-GB" sz="4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>
                <a:solidFill>
                  <a:schemeClr val="tx2"/>
                </a:solidFill>
              </a:rPr>
              <a:t>在基督下自律</a:t>
            </a:r>
            <a:endParaRPr lang="en-SG" sz="4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SG" sz="4400" dirty="0"/>
              <a:t>1 Timothy 4:7-8</a:t>
            </a:r>
            <a:endParaRPr lang="en-SG" sz="4400" dirty="0"/>
          </a:p>
          <a:p>
            <a:pPr marL="0" indent="0">
              <a:buNone/>
            </a:pPr>
            <a:r>
              <a:rPr lang="zh-CN" altLang="en-SG" sz="4400" dirty="0"/>
              <a:t>保罗对提摩太的建议  </a:t>
            </a:r>
            <a:endParaRPr lang="zh-CN" altLang="en-SG" sz="4400" dirty="0"/>
          </a:p>
          <a:p>
            <a:pPr marL="0" indent="0">
              <a:buNone/>
            </a:pPr>
            <a:r>
              <a:rPr lang="zh-CN" altLang="en-SG" sz="4400" dirty="0"/>
              <a:t>提摩太前书</a:t>
            </a:r>
            <a:r>
              <a:rPr lang="en-US" altLang="zh-CN" sz="4400" dirty="0"/>
              <a:t>4</a:t>
            </a:r>
            <a:r>
              <a:rPr lang="zh-CN" altLang="en-US" sz="4400" dirty="0">
                <a:ea typeface="宋体" panose="02010600030101010101" pitchFamily="2" charset="-122"/>
              </a:rPr>
              <a:t>：</a:t>
            </a:r>
            <a:r>
              <a:rPr lang="en-US" altLang="zh-CN" sz="4400" dirty="0">
                <a:ea typeface="宋体" panose="02010600030101010101" pitchFamily="2" charset="-122"/>
              </a:rPr>
              <a:t>7-8</a:t>
            </a:r>
            <a:endParaRPr lang="en-SG" sz="4400" dirty="0"/>
          </a:p>
          <a:p>
            <a:pPr marL="0" indent="0">
              <a:buNone/>
            </a:pPr>
            <a:r>
              <a:rPr lang="zh-CN" altLang="en-GB" sz="4400" b="1" i="1" dirty="0">
                <a:solidFill>
                  <a:schemeClr val="tx2"/>
                </a:solidFill>
              </a:rPr>
              <a:t> 在敬虔上操练自己</a:t>
            </a:r>
            <a:endParaRPr lang="zh-CN" altLang="en-GB" sz="4400" b="1" i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30" y="2727146"/>
            <a:ext cx="4421875" cy="2838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SG" sz="6000" b="1" dirty="0"/>
              <a:t>管教的概念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7" y="1752600"/>
            <a:ext cx="7383439" cy="44577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>
                <a:solidFill>
                  <a:schemeClr val="tx2"/>
                </a:solidFill>
              </a:rPr>
              <a:t>管教是耶稣基督门徒的</a:t>
            </a:r>
            <a:r>
              <a:rPr lang="zh-CN" altLang="en-SG" sz="4400" u="sng" dirty="0">
                <a:solidFill>
                  <a:schemeClr val="tx2"/>
                </a:solidFill>
              </a:rPr>
              <a:t>前提</a:t>
            </a:r>
            <a:endParaRPr lang="en-SG" sz="4400" u="sng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GB" sz="4400" dirty="0">
                <a:solidFill>
                  <a:schemeClr val="tx2"/>
                </a:solidFill>
                <a:sym typeface="+mn-ea"/>
              </a:rPr>
              <a:t>管教要变成生活习惯，</a:t>
            </a:r>
            <a:r>
              <a:rPr lang="zh-CN" altLang="en-GB" sz="4400" dirty="0">
                <a:solidFill>
                  <a:schemeClr val="tx2"/>
                </a:solidFill>
              </a:rPr>
              <a:t>如果有清楚的既定目标和明晰的步骤去达到它</a:t>
            </a:r>
            <a:endParaRPr lang="zh-CN" altLang="en-GB" sz="4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76" y="2311401"/>
            <a:ext cx="4312124" cy="283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1123930" cy="1002665"/>
          </a:xfrm>
        </p:spPr>
        <p:txBody>
          <a:bodyPr>
            <a:normAutofit/>
          </a:bodyPr>
          <a:lstStyle/>
          <a:p>
            <a:pPr algn="ctr"/>
            <a:r>
              <a:rPr lang="zh-CN" altLang="en-SG" sz="6000" b="1" dirty="0"/>
              <a:t>管教的意思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8100"/>
            <a:ext cx="12077700" cy="5435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哥林多前书</a:t>
            </a:r>
            <a:r>
              <a:rPr lang="en-US" altLang="zh-CN" sz="4400" dirty="0"/>
              <a:t>9</a:t>
            </a:r>
            <a:r>
              <a:rPr lang="zh-CN" altLang="en-US" sz="4400" dirty="0">
                <a:ea typeface="宋体" panose="02010600030101010101" pitchFamily="2" charset="-122"/>
              </a:rPr>
              <a:t>：</a:t>
            </a:r>
            <a:r>
              <a:rPr lang="en-US" altLang="zh-CN" sz="4400" dirty="0">
                <a:ea typeface="宋体" panose="02010600030101010101" pitchFamily="2" charset="-122"/>
              </a:rPr>
              <a:t>27</a:t>
            </a:r>
            <a:r>
              <a:rPr lang="zh-CN" altLang="en-US" sz="4400" dirty="0">
                <a:ea typeface="宋体" panose="02010600030101010101" pitchFamily="2" charset="-122"/>
              </a:rPr>
              <a:t>告诉了我们管教的意思</a:t>
            </a:r>
            <a:endParaRPr lang="en-SG" sz="4400" dirty="0"/>
          </a:p>
          <a:p>
            <a:pPr marL="0" indent="0">
              <a:buNone/>
            </a:pPr>
            <a:r>
              <a:rPr lang="en-SG" sz="4400" dirty="0"/>
              <a:t>a. </a:t>
            </a:r>
            <a:r>
              <a:rPr lang="zh-CN" altLang="en-SG" sz="4400" b="1" dirty="0">
                <a:solidFill>
                  <a:schemeClr val="tx2"/>
                </a:solidFill>
              </a:rPr>
              <a:t>使你肉体的欲望</a:t>
            </a:r>
            <a:r>
              <a:rPr lang="zh-CN" altLang="en-SG" sz="4400" b="1" u="sng" dirty="0">
                <a:solidFill>
                  <a:schemeClr val="tx2"/>
                </a:solidFill>
              </a:rPr>
              <a:t>居于</a:t>
            </a:r>
            <a:r>
              <a:rPr lang="zh-CN" altLang="en-SG" sz="4400" b="1" dirty="0">
                <a:solidFill>
                  <a:schemeClr val="tx2"/>
                </a:solidFill>
              </a:rPr>
              <a:t>上帝的旨意</a:t>
            </a:r>
            <a:r>
              <a:rPr lang="zh-CN" altLang="en-SG" sz="4400" b="1" u="sng" dirty="0">
                <a:solidFill>
                  <a:schemeClr val="tx2"/>
                </a:solidFill>
              </a:rPr>
              <a:t>之下</a:t>
            </a:r>
            <a:endParaRPr lang="en-SG" sz="4400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SG" sz="4400" b="1" dirty="0">
                <a:solidFill>
                  <a:schemeClr val="tx2"/>
                </a:solidFill>
              </a:rPr>
              <a:t>b.  </a:t>
            </a:r>
            <a:r>
              <a:rPr lang="zh-CN" altLang="en-SG" sz="4400" b="1" u="sng" dirty="0">
                <a:solidFill>
                  <a:schemeClr val="tx2"/>
                </a:solidFill>
              </a:rPr>
              <a:t>控制</a:t>
            </a:r>
            <a:r>
              <a:rPr lang="zh-CN" altLang="en-SG" sz="4400" b="1" dirty="0">
                <a:solidFill>
                  <a:schemeClr val="tx2"/>
                </a:solidFill>
              </a:rPr>
              <a:t>你的身体，从而你让它做</a:t>
            </a:r>
            <a:r>
              <a:rPr lang="zh-CN" altLang="en-SG" sz="4400" b="1" u="sng" dirty="0">
                <a:solidFill>
                  <a:schemeClr val="tx2"/>
                </a:solidFill>
              </a:rPr>
              <a:t>该做的</a:t>
            </a:r>
            <a:r>
              <a:rPr lang="zh-CN" altLang="en-SG" sz="4400" b="1" dirty="0">
                <a:solidFill>
                  <a:schemeClr val="tx2"/>
                </a:solidFill>
              </a:rPr>
              <a:t>事，而不是</a:t>
            </a:r>
            <a:r>
              <a:rPr lang="zh-CN" altLang="en-SG" sz="4400" b="1" u="sng" dirty="0">
                <a:solidFill>
                  <a:schemeClr val="tx2"/>
                </a:solidFill>
              </a:rPr>
              <a:t>想做的</a:t>
            </a:r>
            <a:r>
              <a:rPr lang="zh-CN" altLang="en-SG" sz="4400" b="1" dirty="0">
                <a:solidFill>
                  <a:schemeClr val="tx2"/>
                </a:solidFill>
              </a:rPr>
              <a:t>事。</a:t>
            </a:r>
            <a:endParaRPr lang="en-SG" sz="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SG" sz="4400" dirty="0">
                <a:solidFill>
                  <a:schemeClr val="tx2"/>
                </a:solidFill>
              </a:rPr>
              <a:t>c. </a:t>
            </a:r>
            <a:r>
              <a:rPr lang="zh-CN" altLang="en-SG" sz="4400" b="1" dirty="0">
                <a:solidFill>
                  <a:schemeClr val="tx2"/>
                </a:solidFill>
              </a:rPr>
              <a:t>哪怕在你不想的时候，也</a:t>
            </a:r>
            <a:r>
              <a:rPr lang="zh-CN" altLang="en-SG" sz="4400" b="1" u="sng" dirty="0">
                <a:solidFill>
                  <a:schemeClr val="tx2"/>
                </a:solidFill>
              </a:rPr>
              <a:t>操练</a:t>
            </a:r>
            <a:r>
              <a:rPr lang="zh-CN" altLang="en-SG" sz="4400" b="1" dirty="0">
                <a:solidFill>
                  <a:schemeClr val="tx2"/>
                </a:solidFill>
              </a:rPr>
              <a:t>你自己做对的事 </a:t>
            </a:r>
            <a:endParaRPr lang="zh-CN" altLang="en-SG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219200"/>
          </a:xfrm>
        </p:spPr>
        <p:txBody>
          <a:bodyPr>
            <a:normAutofit/>
          </a:bodyPr>
          <a:lstStyle/>
          <a:p>
            <a:pPr algn="ctr"/>
            <a:r>
              <a:rPr lang="zh-CN" altLang="en-SG" sz="6000" b="1" dirty="0"/>
              <a:t>管教的迫切需要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" y="1524000"/>
            <a:ext cx="9096375" cy="5445760"/>
          </a:xfrm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r>
              <a:rPr lang="zh-CN" altLang="en-SG" sz="4400" b="1" dirty="0">
                <a:solidFill>
                  <a:schemeClr val="tx2"/>
                </a:solidFill>
              </a:rPr>
              <a:t>上帝的命令</a:t>
            </a:r>
            <a:endParaRPr lang="en-SG" sz="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SG" sz="4400" b="1" i="1" dirty="0">
                <a:solidFill>
                  <a:schemeClr val="tx1"/>
                </a:solidFill>
              </a:rPr>
              <a:t>提摩太前书</a:t>
            </a:r>
            <a:r>
              <a:rPr lang="en-US" altLang="zh-CN" sz="4400" b="1" i="1" dirty="0">
                <a:solidFill>
                  <a:schemeClr val="tx1"/>
                </a:solidFill>
              </a:rPr>
              <a:t>4</a:t>
            </a:r>
            <a:r>
              <a:rPr lang="zh-CN" altLang="en-US" sz="4400" b="1" i="1" dirty="0">
                <a:solidFill>
                  <a:schemeClr val="tx1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4400" b="1" i="1" dirty="0">
                <a:solidFill>
                  <a:schemeClr val="tx1"/>
                </a:solidFill>
                <a:ea typeface="宋体" panose="02010600030101010101" pitchFamily="2" charset="-122"/>
              </a:rPr>
              <a:t>7</a:t>
            </a:r>
            <a:r>
              <a:rPr lang="zh-CN" altLang="en-US" sz="4400" b="1" i="1" dirty="0">
                <a:solidFill>
                  <a:schemeClr val="tx1"/>
                </a:solidFill>
                <a:ea typeface="宋体" panose="02010600030101010101" pitchFamily="2" charset="-122"/>
              </a:rPr>
              <a:t>说：</a:t>
            </a:r>
            <a:r>
              <a:rPr lang="en-US" altLang="zh-CN" sz="4400" b="1" i="1" dirty="0">
                <a:solidFill>
                  <a:schemeClr val="tx2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4400" b="1" i="1" dirty="0">
                <a:solidFill>
                  <a:schemeClr val="tx2"/>
                </a:solidFill>
                <a:ea typeface="宋体" panose="02010600030101010101" pitchFamily="2" charset="-122"/>
              </a:rPr>
              <a:t>在敬虔上操练自己</a:t>
            </a:r>
            <a:r>
              <a:rPr lang="en-US" altLang="zh-CN" sz="4400" b="1" i="1" dirty="0">
                <a:solidFill>
                  <a:schemeClr val="tx2"/>
                </a:solidFill>
                <a:ea typeface="宋体" panose="02010600030101010101" pitchFamily="2" charset="-122"/>
              </a:rPr>
              <a:t>”</a:t>
            </a:r>
            <a:endParaRPr lang="en-SG" sz="4400" b="1" i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SG" sz="4400" dirty="0"/>
              <a:t>  </a:t>
            </a:r>
            <a:r>
              <a:rPr lang="zh-CN" altLang="en-SG" sz="4400" dirty="0"/>
              <a:t>在希腊语中，这是命令式的，是没有选择的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1"/>
                </a:solidFill>
              </a:rPr>
              <a:t>上帝对他的孩子的命令</a:t>
            </a:r>
            <a:r>
              <a:rPr lang="en-US" altLang="zh-CN" sz="4400" b="1" dirty="0">
                <a:solidFill>
                  <a:schemeClr val="tx1"/>
                </a:solidFill>
              </a:rPr>
              <a:t>-</a:t>
            </a:r>
            <a:r>
              <a:rPr lang="zh-CN" altLang="en-US" sz="4400" b="1" dirty="0">
                <a:solidFill>
                  <a:schemeClr val="tx2"/>
                </a:solidFill>
              </a:rPr>
              <a:t>操练自己</a:t>
            </a:r>
            <a:endParaRPr lang="zh-CN" altLang="en-US" sz="4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70" y="1924050"/>
            <a:ext cx="3112135" cy="2811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219200"/>
          </a:xfrm>
        </p:spPr>
        <p:txBody>
          <a:bodyPr>
            <a:normAutofit/>
          </a:bodyPr>
          <a:lstStyle/>
          <a:p>
            <a:pPr algn="ctr"/>
            <a:r>
              <a:rPr lang="zh-CN" altLang="en-SG" sz="6000" b="1" dirty="0"/>
              <a:t>管教的迫切需要</a:t>
            </a:r>
            <a:r>
              <a:rPr lang="en-SG" sz="6000" b="1" dirty="0"/>
              <a:t> 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524000"/>
            <a:ext cx="11747500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4400" b="1" dirty="0">
                <a:solidFill>
                  <a:schemeClr val="tx2"/>
                </a:solidFill>
              </a:rPr>
              <a:t>b.  </a:t>
            </a:r>
            <a:r>
              <a:rPr lang="zh-CN" altLang="en-SG" sz="4400" b="1" dirty="0">
                <a:solidFill>
                  <a:schemeClr val="tx2"/>
                </a:solidFill>
              </a:rPr>
              <a:t>只有通过管教才有可能</a:t>
            </a:r>
            <a:r>
              <a:rPr lang="zh-CN" altLang="en-SG" sz="4400" b="1" dirty="0">
                <a:solidFill>
                  <a:schemeClr val="tx2"/>
                </a:solidFill>
                <a:sym typeface="+mn-ea"/>
              </a:rPr>
              <a:t>敬虔</a:t>
            </a:r>
            <a:endParaRPr lang="en-SG" sz="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SG" sz="4400" b="1" i="1" dirty="0">
                <a:solidFill>
                  <a:schemeClr val="tx1"/>
                </a:solidFill>
              </a:rPr>
              <a:t>提摩太前书</a:t>
            </a:r>
            <a:r>
              <a:rPr lang="en-US" altLang="zh-CN" sz="4400" b="1" i="1" dirty="0">
                <a:solidFill>
                  <a:schemeClr val="tx1"/>
                </a:solidFill>
              </a:rPr>
              <a:t>4</a:t>
            </a:r>
            <a:r>
              <a:rPr lang="zh-CN" altLang="en-US" sz="4400" b="1" i="1" dirty="0">
                <a:solidFill>
                  <a:schemeClr val="tx1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4400" b="1" i="1" dirty="0">
                <a:solidFill>
                  <a:schemeClr val="tx1"/>
                </a:solidFill>
                <a:ea typeface="宋体" panose="02010600030101010101" pitchFamily="2" charset="-122"/>
              </a:rPr>
              <a:t>7</a:t>
            </a:r>
            <a:r>
              <a:rPr lang="zh-CN" altLang="en-US" sz="4400" b="1" i="1" dirty="0">
                <a:solidFill>
                  <a:schemeClr val="tx1"/>
                </a:solidFill>
                <a:ea typeface="宋体" panose="02010600030101010101" pitchFamily="2" charset="-122"/>
              </a:rPr>
              <a:t>说</a:t>
            </a:r>
            <a:r>
              <a:rPr lang="zh-CN" altLang="en-US" sz="4400" b="1" i="1" dirty="0">
                <a:solidFill>
                  <a:schemeClr val="tx2"/>
                </a:solidFill>
                <a:ea typeface="宋体" panose="02010600030101010101" pitchFamily="2" charset="-122"/>
              </a:rPr>
              <a:t>：在敬虔上操练自己</a:t>
            </a:r>
            <a:endParaRPr lang="en-SG" sz="4400" b="1" i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SG" sz="4400" dirty="0"/>
              <a:t> </a:t>
            </a:r>
            <a:r>
              <a:rPr lang="zh-CN" altLang="en-SG" sz="4400" b="1" dirty="0">
                <a:solidFill>
                  <a:schemeClr val="tx2"/>
                </a:solidFill>
              </a:rPr>
              <a:t>拒绝管教会导致我们沉迷于荒唐的享乐中</a:t>
            </a:r>
            <a:endParaRPr lang="en-SG" sz="4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2"/>
                </a:solidFill>
              </a:rPr>
              <a:t>管教是通往圣洁的道路。</a:t>
            </a:r>
            <a:endParaRPr lang="zh-CN" altLang="en-SG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5600"/>
            <a:ext cx="12111042" cy="889000"/>
          </a:xfrm>
        </p:spPr>
        <p:txBody>
          <a:bodyPr>
            <a:noAutofit/>
          </a:bodyPr>
          <a:lstStyle/>
          <a:p>
            <a:pPr algn="ctr"/>
            <a:r>
              <a:rPr lang="zh-CN" altLang="en-SG" sz="6000" b="1" dirty="0"/>
              <a:t>管教决定命运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33500"/>
            <a:ext cx="11763375" cy="5524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2"/>
                </a:solidFill>
              </a:rPr>
              <a:t>渴望得到的命运是管教的动机</a:t>
            </a:r>
            <a:endParaRPr lang="en-SG" sz="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SG" sz="4400" dirty="0"/>
              <a:t>哥林多前书</a:t>
            </a:r>
            <a:r>
              <a:rPr lang="en-US" altLang="zh-CN" sz="4400" dirty="0"/>
              <a:t>9</a:t>
            </a:r>
            <a:r>
              <a:rPr lang="zh-CN" altLang="en-US" sz="4400" dirty="0">
                <a:ea typeface="宋体" panose="02010600030101010101" pitchFamily="2" charset="-122"/>
              </a:rPr>
              <a:t>：</a:t>
            </a:r>
            <a:r>
              <a:rPr lang="en-US" altLang="zh-CN" sz="4400" dirty="0">
                <a:ea typeface="宋体" panose="02010600030101010101" pitchFamily="2" charset="-122"/>
              </a:rPr>
              <a:t>24</a:t>
            </a:r>
            <a:endParaRPr lang="en-GB" sz="4400" dirty="0"/>
          </a:p>
          <a:p>
            <a:pPr marL="0" indent="0">
              <a:buNone/>
            </a:pPr>
            <a:r>
              <a:rPr lang="zh-CN" altLang="en-SG" sz="4400" dirty="0"/>
              <a:t>得</a:t>
            </a:r>
            <a:r>
              <a:rPr lang="zh-CN" altLang="en-SG" sz="4400" dirty="0">
                <a:solidFill>
                  <a:schemeClr val="tx2"/>
                </a:solidFill>
              </a:rPr>
              <a:t>奖赏</a:t>
            </a:r>
            <a:r>
              <a:rPr lang="zh-CN" altLang="en-SG" sz="4400" dirty="0"/>
              <a:t>的只有一人</a:t>
            </a:r>
            <a:endParaRPr lang="en-SG" sz="4400" dirty="0"/>
          </a:p>
          <a:p>
            <a:pPr marL="0" indent="0">
              <a:buNone/>
            </a:pPr>
            <a:r>
              <a:rPr lang="zh-CN" altLang="en-SG" sz="4400" dirty="0"/>
              <a:t>你们也当这样跑，好叫你们得着</a:t>
            </a:r>
            <a:r>
              <a:rPr lang="zh-CN" altLang="en-SG" sz="4400" dirty="0">
                <a:solidFill>
                  <a:schemeClr val="tx2"/>
                </a:solidFill>
              </a:rPr>
              <a:t>奖赏</a:t>
            </a:r>
            <a:r>
              <a:rPr lang="zh-CN" altLang="en-SG" sz="4400" dirty="0"/>
              <a:t>。</a:t>
            </a:r>
            <a:endParaRPr lang="en-SG" sz="4400" dirty="0"/>
          </a:p>
          <a:p>
            <a:pPr marL="0" indent="0">
              <a:buNone/>
            </a:pPr>
            <a:r>
              <a:rPr lang="en-SG" sz="4400" b="1" dirty="0">
                <a:solidFill>
                  <a:schemeClr val="tx1"/>
                </a:solidFill>
              </a:rPr>
              <a:t> </a:t>
            </a:r>
            <a:r>
              <a:rPr lang="en-US" altLang="en-SG" sz="2800" b="1" dirty="0">
                <a:solidFill>
                  <a:schemeClr val="tx1"/>
                </a:solidFill>
              </a:rPr>
              <a:t>25</a:t>
            </a:r>
            <a:r>
              <a:rPr lang="zh-CN" altLang="en-SG" sz="4400" b="1" dirty="0">
                <a:solidFill>
                  <a:schemeClr val="tx1"/>
                </a:solidFill>
              </a:rPr>
              <a:t>我们却是要得不能坏的</a:t>
            </a:r>
            <a:r>
              <a:rPr lang="zh-CN" altLang="en-SG" sz="4400" b="1" dirty="0">
                <a:solidFill>
                  <a:schemeClr val="tx2"/>
                </a:solidFill>
              </a:rPr>
              <a:t>冠冕</a:t>
            </a:r>
            <a:endParaRPr lang="en-SG" sz="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SG" sz="2800" dirty="0"/>
              <a:t> 27</a:t>
            </a:r>
            <a:r>
              <a:rPr lang="zh-CN" altLang="en-SG" sz="4400" dirty="0"/>
              <a:t>自己反被</a:t>
            </a:r>
            <a:r>
              <a:rPr lang="zh-CN" altLang="en-SG" sz="4400" b="1" dirty="0">
                <a:solidFill>
                  <a:schemeClr val="tx2"/>
                </a:solidFill>
              </a:rPr>
              <a:t>弃绝</a:t>
            </a:r>
            <a:r>
              <a:rPr lang="zh-CN" altLang="en-SG" sz="4400" dirty="0"/>
              <a:t>了</a:t>
            </a:r>
            <a:endParaRPr lang="en-SG" sz="4000" dirty="0"/>
          </a:p>
          <a:p>
            <a:pPr>
              <a:buFont typeface="Wingdings" panose="05000000000000000000" pitchFamily="2" charset="2"/>
              <a:buChar char="Ø"/>
            </a:pP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09" y="2044880"/>
            <a:ext cx="4345462" cy="1967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5600"/>
            <a:ext cx="12111355" cy="699135"/>
          </a:xfrm>
        </p:spPr>
        <p:txBody>
          <a:bodyPr>
            <a:noAutofit/>
          </a:bodyPr>
          <a:lstStyle/>
          <a:p>
            <a:pPr algn="ctr"/>
            <a:br>
              <a:rPr lang="en-SG" sz="4000" b="1" dirty="0"/>
            </a:br>
            <a:r>
              <a:rPr lang="zh-CN" altLang="en-SG" sz="6000" b="1" dirty="0"/>
              <a:t>管教决定命运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1" y="1333500"/>
            <a:ext cx="7633458" cy="5524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2"/>
                </a:solidFill>
              </a:rPr>
              <a:t>没有操练的门徒</a:t>
            </a:r>
            <a:r>
              <a:rPr lang="zh-CN" altLang="en-SG" sz="4400" b="1" dirty="0">
                <a:solidFill>
                  <a:schemeClr val="tx1"/>
                </a:solidFill>
              </a:rPr>
              <a:t>会被</a:t>
            </a:r>
            <a:r>
              <a:rPr lang="zh-CN" altLang="en-SG" sz="4400" b="1" dirty="0">
                <a:solidFill>
                  <a:schemeClr val="tx2"/>
                </a:solidFill>
              </a:rPr>
              <a:t>夺去奖赏</a:t>
            </a:r>
            <a:endParaRPr lang="en-SG" sz="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SG" sz="4400" b="1" dirty="0">
                <a:solidFill>
                  <a:schemeClr val="tx1"/>
                </a:solidFill>
              </a:rPr>
              <a:t>25</a:t>
            </a:r>
            <a:r>
              <a:rPr lang="zh-CN" altLang="en-US" sz="4400" b="1" dirty="0">
                <a:solidFill>
                  <a:schemeClr val="tx1"/>
                </a:solidFill>
              </a:rPr>
              <a:t>凡较力争胜的，诸事都有</a:t>
            </a:r>
            <a:r>
              <a:rPr lang="zh-CN" altLang="en-US" sz="4400" b="1" dirty="0">
                <a:solidFill>
                  <a:schemeClr val="tx2"/>
                </a:solidFill>
              </a:rPr>
              <a:t>节制</a:t>
            </a:r>
            <a:r>
              <a:rPr lang="zh-CN" altLang="en-US" sz="4400" b="1" dirty="0">
                <a:solidFill>
                  <a:schemeClr val="tx1"/>
                </a:solidFill>
              </a:rPr>
              <a:t>，他们不过是要得能坏的</a:t>
            </a:r>
            <a:r>
              <a:rPr lang="zh-CN" altLang="en-US" sz="4400" b="1" dirty="0">
                <a:solidFill>
                  <a:schemeClr val="tx2"/>
                </a:solidFill>
              </a:rPr>
              <a:t>冠冕</a:t>
            </a:r>
            <a:r>
              <a:rPr lang="zh-CN" altLang="en-US" sz="4400" b="1" dirty="0">
                <a:solidFill>
                  <a:schemeClr val="tx1"/>
                </a:solidFill>
              </a:rPr>
              <a:t>。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8" y="1774209"/>
            <a:ext cx="3821372" cy="3207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5600"/>
            <a:ext cx="12111042" cy="889000"/>
          </a:xfrm>
        </p:spPr>
        <p:txBody>
          <a:bodyPr>
            <a:noAutofit/>
          </a:bodyPr>
          <a:lstStyle/>
          <a:p>
            <a:pPr algn="ctr"/>
            <a:r>
              <a:rPr lang="zh-CN" altLang="en-SG" sz="6000" b="1" dirty="0"/>
              <a:t>管教决定命运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299" y="1333500"/>
            <a:ext cx="7578867" cy="5524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2"/>
                </a:solidFill>
              </a:rPr>
              <a:t>没有操练的门徒</a:t>
            </a:r>
            <a:r>
              <a:rPr lang="zh-CN" altLang="en-SG" sz="4400" b="1" dirty="0">
                <a:solidFill>
                  <a:schemeClr val="tx1"/>
                </a:solidFill>
              </a:rPr>
              <a:t>会被弃绝</a:t>
            </a:r>
            <a:endParaRPr lang="en-SG" sz="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GB" sz="2800" b="1" dirty="0">
                <a:solidFill>
                  <a:schemeClr val="tx1"/>
                </a:solidFill>
              </a:rPr>
              <a:t>27</a:t>
            </a:r>
            <a:r>
              <a:rPr lang="en-US" altLang="en-GB" sz="4400" b="1" dirty="0">
                <a:solidFill>
                  <a:schemeClr val="tx1"/>
                </a:solidFill>
              </a:rPr>
              <a:t> </a:t>
            </a:r>
            <a:r>
              <a:rPr lang="zh-CN" altLang="en-US" sz="4400" b="1" dirty="0">
                <a:solidFill>
                  <a:schemeClr val="tx1"/>
                </a:solidFill>
              </a:rPr>
              <a:t>我是</a:t>
            </a:r>
            <a:r>
              <a:rPr lang="zh-CN" altLang="en-US" sz="4400" b="1" dirty="0">
                <a:solidFill>
                  <a:schemeClr val="tx2"/>
                </a:solidFill>
              </a:rPr>
              <a:t>攻克己身</a:t>
            </a:r>
            <a:r>
              <a:rPr lang="zh-CN" altLang="en-US" sz="4400" b="1" dirty="0">
                <a:solidFill>
                  <a:schemeClr val="tx1"/>
                </a:solidFill>
              </a:rPr>
              <a:t>，</a:t>
            </a:r>
            <a:r>
              <a:rPr lang="zh-CN" altLang="en-US" sz="4400" b="1" dirty="0">
                <a:solidFill>
                  <a:schemeClr val="tx2"/>
                </a:solidFill>
              </a:rPr>
              <a:t>叫身服我</a:t>
            </a:r>
            <a:r>
              <a:rPr lang="zh-CN" altLang="en-US" sz="4400" b="1" dirty="0">
                <a:solidFill>
                  <a:schemeClr val="tx1"/>
                </a:solidFill>
              </a:rPr>
              <a:t>，恐怕我传福音给别人，自己</a:t>
            </a:r>
            <a:r>
              <a:rPr lang="zh-CN" altLang="en-US" sz="4400" b="1" dirty="0">
                <a:solidFill>
                  <a:schemeClr val="tx2"/>
                </a:solidFill>
              </a:rPr>
              <a:t>反被弃绝</a:t>
            </a:r>
            <a:r>
              <a:rPr lang="zh-CN" altLang="en-US" sz="4400" b="1" dirty="0">
                <a:solidFill>
                  <a:schemeClr val="tx1"/>
                </a:solidFill>
              </a:rPr>
              <a:t>了。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2115403"/>
            <a:ext cx="4135272" cy="2688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5600"/>
            <a:ext cx="12111042" cy="889000"/>
          </a:xfrm>
        </p:spPr>
        <p:txBody>
          <a:bodyPr>
            <a:noAutofit/>
          </a:bodyPr>
          <a:lstStyle/>
          <a:p>
            <a:pPr algn="ctr"/>
            <a:r>
              <a:rPr lang="zh-CN" altLang="en-SG" sz="6000" b="1" dirty="0"/>
              <a:t>管教决定命运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33500"/>
            <a:ext cx="6691763" cy="5524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>
                <a:solidFill>
                  <a:schemeClr val="tx2"/>
                </a:solidFill>
              </a:rPr>
              <a:t>没有操练的门徒</a:t>
            </a:r>
            <a:r>
              <a:rPr lang="zh-CN" altLang="en-SG" sz="4400" dirty="0"/>
              <a:t>会</a:t>
            </a:r>
            <a:r>
              <a:rPr lang="zh-CN" altLang="en-SG" sz="4400" dirty="0">
                <a:solidFill>
                  <a:schemeClr val="tx2"/>
                </a:solidFill>
              </a:rPr>
              <a:t>失去服事</a:t>
            </a:r>
            <a:r>
              <a:rPr lang="zh-CN" altLang="en-SG" sz="4400" dirty="0"/>
              <a:t>主人的</a:t>
            </a:r>
            <a:r>
              <a:rPr lang="zh-CN" altLang="en-SG" sz="4400" dirty="0">
                <a:solidFill>
                  <a:schemeClr val="tx2"/>
                </a:solidFill>
              </a:rPr>
              <a:t>资格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GB" sz="4400" dirty="0">
                <a:solidFill>
                  <a:schemeClr val="tx2"/>
                </a:solidFill>
              </a:rPr>
              <a:t>不服管教的门徒</a:t>
            </a:r>
            <a:r>
              <a:rPr lang="zh-CN" altLang="en-GB" sz="4400" dirty="0"/>
              <a:t>没有资格来服事上帝</a:t>
            </a:r>
            <a:endParaRPr lang="zh-CN" alt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40" y="1883410"/>
            <a:ext cx="5210175" cy="2797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500" y="-231775"/>
            <a:ext cx="12192000" cy="2122170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/>
            </a:br>
            <a:br>
              <a:rPr lang="en-US" sz="6000" b="1" dirty="0"/>
            </a:br>
            <a:r>
              <a:rPr lang="zh-CN" altLang="en-US" sz="6000" b="1" dirty="0"/>
              <a:t>门徒的管教</a:t>
            </a:r>
            <a:endParaRPr lang="zh-CN" alt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8101" y="2647666"/>
            <a:ext cx="6865511" cy="200053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9" y="1583140"/>
            <a:ext cx="8097670" cy="3172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635"/>
          </a:xfrm>
        </p:spPr>
        <p:txBody>
          <a:bodyPr>
            <a:normAutofit/>
          </a:bodyPr>
          <a:lstStyle/>
          <a:p>
            <a:pPr algn="ctr"/>
            <a:r>
              <a:rPr lang="zh-CN" altLang="en-SG" sz="6000" b="1" dirty="0"/>
              <a:t>管教中的挑战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65" y="969645"/>
            <a:ext cx="12014835" cy="5888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4400" b="1" dirty="0"/>
              <a:t> </a:t>
            </a:r>
            <a:r>
              <a:rPr lang="zh-CN" altLang="en-SG" sz="4400" b="1" dirty="0"/>
              <a:t>在关键领域中，门徒面临</a:t>
            </a:r>
            <a:r>
              <a:rPr lang="zh-CN" altLang="en-SG" sz="4400" b="1" dirty="0">
                <a:solidFill>
                  <a:schemeClr val="tx2"/>
                </a:solidFill>
              </a:rPr>
              <a:t>操练</a:t>
            </a:r>
            <a:r>
              <a:rPr lang="zh-CN" altLang="en-SG" sz="4400" b="1" dirty="0">
                <a:solidFill>
                  <a:schemeClr val="tx1"/>
                </a:solidFill>
              </a:rPr>
              <a:t>自己的</a:t>
            </a:r>
            <a:r>
              <a:rPr lang="zh-CN" altLang="en-SG" sz="4400" b="1" dirty="0">
                <a:solidFill>
                  <a:schemeClr val="tx2"/>
                </a:solidFill>
              </a:rPr>
              <a:t>困难</a:t>
            </a:r>
            <a:endParaRPr lang="en-SG" sz="4400" b="1" dirty="0"/>
          </a:p>
          <a:p>
            <a:pPr marL="0" indent="0">
              <a:buNone/>
            </a:pPr>
            <a:r>
              <a:rPr lang="zh-CN" altLang="en-SG" sz="4400" b="1" dirty="0"/>
              <a:t> 约翰一书</a:t>
            </a:r>
            <a:r>
              <a:rPr lang="en-US" altLang="zh-CN" sz="4400" b="1" dirty="0"/>
              <a:t>2</a:t>
            </a:r>
            <a:r>
              <a:rPr lang="zh-CN" altLang="en-US" sz="4400" b="1" dirty="0">
                <a:ea typeface="宋体" panose="02010600030101010101" pitchFamily="2" charset="-122"/>
              </a:rPr>
              <a:t>：</a:t>
            </a:r>
            <a:r>
              <a:rPr lang="en-US" altLang="zh-CN" sz="4400" b="1" dirty="0">
                <a:ea typeface="宋体" panose="02010600030101010101" pitchFamily="2" charset="-122"/>
              </a:rPr>
              <a:t>15-16</a:t>
            </a:r>
            <a:endParaRPr lang="en-SG" sz="4400" b="1" dirty="0"/>
          </a:p>
          <a:p>
            <a:pPr marL="0" indent="0">
              <a:buNone/>
            </a:pPr>
            <a:r>
              <a:rPr lang="en-US" altLang="zh-CN" sz="4400" b="1" dirty="0">
                <a:ea typeface="宋体" panose="02010600030101010101" pitchFamily="2" charset="-122"/>
              </a:rPr>
              <a:t>“</a:t>
            </a:r>
            <a:r>
              <a:rPr lang="zh-CN" altLang="en-US" sz="4400" b="1" dirty="0">
                <a:ea typeface="宋体" panose="02010600030101010101" pitchFamily="2" charset="-122"/>
              </a:rPr>
              <a:t>不要爱世界和世界上的事。人若爱世界，爱父的心就不在他里面了。因为，凡世界上的事，</a:t>
            </a:r>
            <a:r>
              <a:rPr lang="zh-CN" altLang="en-US" sz="4400" b="1" dirty="0">
                <a:solidFill>
                  <a:schemeClr val="tx2"/>
                </a:solidFill>
                <a:ea typeface="宋体" panose="02010600030101010101" pitchFamily="2" charset="-122"/>
              </a:rPr>
              <a:t>就像肉体的情欲、眼目的情欲，</a:t>
            </a:r>
            <a:r>
              <a:rPr lang="zh-CN" altLang="en-US" sz="4400" b="1" dirty="0">
                <a:ea typeface="宋体" panose="02010600030101010101" pitchFamily="2" charset="-122"/>
              </a:rPr>
              <a:t>并</a:t>
            </a:r>
            <a:r>
              <a:rPr lang="zh-CN" altLang="en-US" sz="4400" b="1" dirty="0">
                <a:solidFill>
                  <a:schemeClr val="tx2"/>
                </a:solidFill>
                <a:ea typeface="宋体" panose="02010600030101010101" pitchFamily="2" charset="-122"/>
              </a:rPr>
              <a:t>今生的骄傲</a:t>
            </a:r>
            <a:r>
              <a:rPr lang="zh-CN" altLang="en-US" sz="4400" b="1" dirty="0">
                <a:ea typeface="宋体" panose="02010600030101010101" pitchFamily="2" charset="-122"/>
              </a:rPr>
              <a:t>，都不是从父来的，乃是从世界来的。</a:t>
            </a:r>
            <a:r>
              <a:rPr lang="en-US" altLang="zh-CN" sz="4400" b="1" dirty="0">
                <a:ea typeface="宋体" panose="02010600030101010101" pitchFamily="2" charset="-122"/>
              </a:rPr>
              <a:t>”</a:t>
            </a:r>
            <a:endParaRPr lang="en-US" altLang="zh-CN" sz="44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>
            <a:normAutofit/>
          </a:bodyPr>
          <a:lstStyle/>
          <a:p>
            <a:pPr algn="ctr"/>
            <a:r>
              <a:rPr lang="zh-CN" altLang="en-SG" sz="6000" b="1" dirty="0"/>
              <a:t>管教的关键领域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409700"/>
            <a:ext cx="10782420" cy="5448300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zh-CN" altLang="en-SG" sz="4400" b="1" dirty="0"/>
              <a:t>据约翰所说，门徒会在</a:t>
            </a:r>
            <a:endParaRPr lang="zh-CN" altLang="en-SG" sz="4400" b="1" dirty="0"/>
          </a:p>
          <a:p>
            <a:pPr marL="0" indent="0">
              <a:buNone/>
            </a:pPr>
            <a:r>
              <a:rPr lang="zh-CN" altLang="en-SG" sz="4400" b="1" dirty="0"/>
              <a:t>三个关键领域被试探</a:t>
            </a:r>
            <a:endParaRPr lang="en-SG" sz="4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2"/>
                </a:solidFill>
              </a:rPr>
              <a:t>肉体</a:t>
            </a:r>
            <a:r>
              <a:rPr lang="en-US" altLang="zh-CN" sz="4400" b="1" dirty="0">
                <a:solidFill>
                  <a:schemeClr val="tx2"/>
                </a:solidFill>
              </a:rPr>
              <a:t>/</a:t>
            </a:r>
            <a:r>
              <a:rPr lang="zh-CN" altLang="en-US" sz="4400" b="1" dirty="0">
                <a:solidFill>
                  <a:schemeClr val="tx2"/>
                </a:solidFill>
              </a:rPr>
              <a:t>欲望</a:t>
            </a:r>
            <a:endParaRPr lang="en-SG" sz="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SG" sz="4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2"/>
                </a:solidFill>
              </a:rPr>
              <a:t>眼目</a:t>
            </a:r>
            <a:endParaRPr lang="en-SG" sz="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SG" sz="4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2"/>
                </a:solidFill>
              </a:rPr>
              <a:t>自我</a:t>
            </a:r>
            <a:endParaRPr lang="en-SG" sz="40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40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44605"/>
            <a:ext cx="2993409" cy="149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9035"/>
            <a:ext cx="2993408" cy="1502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32" y="5041900"/>
            <a:ext cx="3020725" cy="1713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>
            <a:normAutofit/>
          </a:bodyPr>
          <a:lstStyle/>
          <a:p>
            <a:pPr algn="ctr"/>
            <a:r>
              <a:rPr lang="zh-CN" altLang="en-SG" sz="6000" b="1" dirty="0">
                <a:solidFill>
                  <a:schemeClr val="tx2"/>
                </a:solidFill>
              </a:rPr>
              <a:t>靠说</a:t>
            </a:r>
            <a:r>
              <a:rPr lang="en-US" altLang="zh-CN" sz="6000" b="1" dirty="0">
                <a:solidFill>
                  <a:schemeClr val="tx2"/>
                </a:solidFill>
              </a:rPr>
              <a:t>“</a:t>
            </a:r>
            <a:r>
              <a:rPr lang="zh-CN" altLang="en-US" sz="6000" b="1" dirty="0">
                <a:solidFill>
                  <a:schemeClr val="tx2"/>
                </a:solidFill>
              </a:rPr>
              <a:t>不</a:t>
            </a:r>
            <a:r>
              <a:rPr lang="en-US" altLang="zh-CN" sz="6000" b="1" dirty="0">
                <a:solidFill>
                  <a:schemeClr val="tx2"/>
                </a:solidFill>
              </a:rPr>
              <a:t>”</a:t>
            </a:r>
            <a:r>
              <a:rPr lang="zh-CN" altLang="en-US" sz="6000" b="1" dirty="0">
                <a:solidFill>
                  <a:schemeClr val="tx2"/>
                </a:solidFill>
              </a:rPr>
              <a:t>来管教</a:t>
            </a:r>
            <a:endParaRPr lang="zh-CN" alt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422400"/>
            <a:ext cx="11963400" cy="53086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sz="4400" b="1" dirty="0"/>
              <a:t>a. </a:t>
            </a:r>
            <a:r>
              <a:rPr lang="zh-CN" altLang="en-US" sz="4400" dirty="0"/>
              <a:t>靠对</a:t>
            </a:r>
            <a:r>
              <a:rPr lang="zh-CN" altLang="en-US" sz="4400" dirty="0">
                <a:sym typeface="+mn-ea"/>
              </a:rPr>
              <a:t>自我满足的</a:t>
            </a:r>
            <a:r>
              <a:rPr lang="zh-CN" altLang="en-US" sz="4400" dirty="0"/>
              <a:t>肉体欲望说不，我们能操练自己的身体。（马太福音</a:t>
            </a:r>
            <a:r>
              <a:rPr lang="en-US" altLang="zh-CN" sz="4400" dirty="0"/>
              <a:t>4</a:t>
            </a:r>
            <a:r>
              <a:rPr lang="zh-CN" altLang="en-US" sz="4400" dirty="0">
                <a:ea typeface="宋体" panose="02010600030101010101" pitchFamily="2" charset="-122"/>
              </a:rPr>
              <a:t>：</a:t>
            </a:r>
            <a:r>
              <a:rPr lang="en-US" altLang="zh-CN" sz="4400" dirty="0">
                <a:ea typeface="宋体" panose="02010600030101010101" pitchFamily="2" charset="-122"/>
              </a:rPr>
              <a:t>3</a:t>
            </a:r>
            <a:r>
              <a:rPr lang="zh-CN" altLang="en-US" sz="4400" dirty="0">
                <a:ea typeface="宋体" panose="02010600030101010101" pitchFamily="2" charset="-122"/>
              </a:rPr>
              <a:t>，</a:t>
            </a:r>
            <a:r>
              <a:rPr lang="en-US" altLang="zh-CN" sz="4400" dirty="0">
                <a:ea typeface="宋体" panose="02010600030101010101" pitchFamily="2" charset="-122"/>
              </a:rPr>
              <a:t>4</a:t>
            </a:r>
            <a:r>
              <a:rPr lang="zh-CN" altLang="en-US" sz="4400" dirty="0">
                <a:ea typeface="宋体" panose="02010600030101010101" pitchFamily="2" charset="-122"/>
              </a:rPr>
              <a:t>）</a:t>
            </a:r>
            <a:endParaRPr lang="en-US" sz="4400" dirty="0"/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4400" b="1" i="1" dirty="0">
              <a:solidFill>
                <a:schemeClr val="tx2"/>
              </a:solidFill>
            </a:endParaRP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zh-CN" altLang="en-US" sz="4400" b="1" i="1" dirty="0">
                <a:solidFill>
                  <a:schemeClr val="tx2"/>
                </a:solidFill>
              </a:rPr>
              <a:t>那试探人的进前来，对他说：</a:t>
            </a:r>
            <a:r>
              <a:rPr lang="en-US" altLang="zh-CN" sz="4400" b="1" i="1" dirty="0">
                <a:solidFill>
                  <a:schemeClr val="tx2"/>
                </a:solidFill>
              </a:rPr>
              <a:t>“</a:t>
            </a:r>
            <a:r>
              <a:rPr lang="zh-CN" altLang="en-US" sz="4400" b="1" i="1" dirty="0">
                <a:solidFill>
                  <a:schemeClr val="tx2"/>
                </a:solidFill>
              </a:rPr>
              <a:t>你若是神的儿子，可以吩咐这些石头变成食物。</a:t>
            </a:r>
            <a:r>
              <a:rPr lang="en-US" altLang="zh-CN" sz="4400" b="1" i="1" dirty="0">
                <a:solidFill>
                  <a:schemeClr val="tx2"/>
                </a:solidFill>
              </a:rPr>
              <a:t>”</a:t>
            </a:r>
            <a:r>
              <a:rPr lang="zh-CN" altLang="en-US" sz="4400" b="1" i="1" dirty="0">
                <a:solidFill>
                  <a:schemeClr val="tx2"/>
                </a:solidFill>
              </a:rPr>
              <a:t>耶稣却回答说：</a:t>
            </a:r>
            <a:r>
              <a:rPr lang="en-US" altLang="zh-CN" sz="4400" b="1" i="1" dirty="0">
                <a:solidFill>
                  <a:schemeClr val="tx2"/>
                </a:solidFill>
              </a:rPr>
              <a:t>“</a:t>
            </a:r>
            <a:r>
              <a:rPr lang="zh-CN" altLang="en-US" sz="4400" b="1" i="1" dirty="0">
                <a:solidFill>
                  <a:schemeClr val="tx2"/>
                </a:solidFill>
              </a:rPr>
              <a:t>人活着，不是单靠食物，乃是靠神口里所出的一切话。</a:t>
            </a:r>
            <a:r>
              <a:rPr lang="en-US" altLang="zh-CN" sz="4400" b="1" i="1" dirty="0">
                <a:solidFill>
                  <a:schemeClr val="tx2"/>
                </a:solidFill>
              </a:rPr>
              <a:t>”</a:t>
            </a:r>
            <a:endParaRPr lang="en-US" sz="4000" b="1" i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>
            <a:normAutofit/>
          </a:bodyPr>
          <a:lstStyle/>
          <a:p>
            <a:pPr algn="ctr"/>
            <a:r>
              <a:rPr lang="zh-CN" altLang="en-SG" sz="6000" b="1" dirty="0">
                <a:solidFill>
                  <a:schemeClr val="tx2"/>
                </a:solidFill>
              </a:rPr>
              <a:t>靠说</a:t>
            </a:r>
            <a:r>
              <a:rPr lang="en-US" altLang="zh-CN" sz="6000" b="1" dirty="0">
                <a:solidFill>
                  <a:schemeClr val="tx2"/>
                </a:solidFill>
              </a:rPr>
              <a:t>“</a:t>
            </a:r>
            <a:r>
              <a:rPr lang="zh-CN" altLang="en-US" sz="6000" b="1" dirty="0">
                <a:solidFill>
                  <a:schemeClr val="tx2"/>
                </a:solidFill>
              </a:rPr>
              <a:t>不</a:t>
            </a:r>
            <a:r>
              <a:rPr lang="en-US" altLang="zh-CN" sz="6000" b="1" dirty="0">
                <a:solidFill>
                  <a:schemeClr val="tx2"/>
                </a:solidFill>
              </a:rPr>
              <a:t>”</a:t>
            </a:r>
            <a:r>
              <a:rPr lang="zh-CN" altLang="en-US" sz="6000" b="1" dirty="0">
                <a:solidFill>
                  <a:schemeClr val="tx2"/>
                </a:solidFill>
              </a:rPr>
              <a:t>来管教</a:t>
            </a:r>
            <a:endParaRPr lang="zh-CN" alt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422400"/>
            <a:ext cx="6578600" cy="530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1"/>
                </a:solidFill>
              </a:rPr>
              <a:t>耶稣对</a:t>
            </a:r>
            <a:r>
              <a:rPr lang="zh-CN" altLang="en-SG" sz="4400" b="1" dirty="0">
                <a:solidFill>
                  <a:schemeClr val="tx2"/>
                </a:solidFill>
              </a:rPr>
              <a:t>自我满足的肉体欲望</a:t>
            </a:r>
            <a:r>
              <a:rPr lang="zh-CN" altLang="en-SG" sz="4400" b="1" dirty="0">
                <a:solidFill>
                  <a:schemeClr val="tx1"/>
                </a:solidFill>
              </a:rPr>
              <a:t>说</a:t>
            </a:r>
            <a:r>
              <a:rPr lang="en-US" altLang="zh-CN" sz="4400" b="1" dirty="0">
                <a:solidFill>
                  <a:schemeClr val="tx2"/>
                </a:solidFill>
              </a:rPr>
              <a:t>“</a:t>
            </a:r>
            <a:r>
              <a:rPr lang="zh-CN" altLang="en-US" sz="4400" b="1" dirty="0">
                <a:solidFill>
                  <a:schemeClr val="tx2"/>
                </a:solidFill>
              </a:rPr>
              <a:t>不</a:t>
            </a:r>
            <a:r>
              <a:rPr lang="en-US" altLang="zh-CN" sz="4400" b="1" dirty="0">
                <a:solidFill>
                  <a:schemeClr val="tx2"/>
                </a:solidFill>
              </a:rPr>
              <a:t>”</a:t>
            </a:r>
            <a:endParaRPr lang="en-SG" sz="4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撒旦来叫他把石头变成食物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GB" sz="4400" dirty="0"/>
              <a:t>耶稣说不</a:t>
            </a:r>
            <a:endParaRPr lang="zh-CN" altLang="en-GB" sz="4400" dirty="0"/>
          </a:p>
        </p:txBody>
      </p:sp>
      <p:pic>
        <p:nvPicPr>
          <p:cNvPr id="4" name="Picture 2" descr="C:\Users\user\Desktop\jesus and brea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56" y="2247900"/>
            <a:ext cx="581659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7600"/>
          </a:xfrm>
        </p:spPr>
        <p:txBody>
          <a:bodyPr>
            <a:noAutofit/>
          </a:bodyPr>
          <a:lstStyle/>
          <a:p>
            <a:pPr algn="ctr"/>
            <a:r>
              <a:rPr lang="zh-CN" altLang="en-SG" sz="6000" b="1" dirty="0">
                <a:solidFill>
                  <a:schemeClr val="tx2"/>
                </a:solidFill>
              </a:rPr>
              <a:t>靠说</a:t>
            </a:r>
            <a:r>
              <a:rPr lang="en-US" altLang="zh-CN" sz="6000" b="1" dirty="0">
                <a:solidFill>
                  <a:schemeClr val="tx2"/>
                </a:solidFill>
              </a:rPr>
              <a:t>“</a:t>
            </a:r>
            <a:r>
              <a:rPr lang="zh-CN" altLang="en-US" sz="6000" b="1" dirty="0">
                <a:solidFill>
                  <a:schemeClr val="tx2"/>
                </a:solidFill>
              </a:rPr>
              <a:t>不</a:t>
            </a:r>
            <a:r>
              <a:rPr lang="en-US" altLang="zh-CN" sz="6000" b="1" dirty="0">
                <a:solidFill>
                  <a:schemeClr val="tx2"/>
                </a:solidFill>
              </a:rPr>
              <a:t>”</a:t>
            </a:r>
            <a:r>
              <a:rPr lang="zh-CN" altLang="en-US" sz="6000" b="1" dirty="0">
                <a:solidFill>
                  <a:schemeClr val="tx2"/>
                </a:solidFill>
              </a:rPr>
              <a:t>来管教</a:t>
            </a:r>
            <a:endParaRPr lang="zh-CN" alt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231900"/>
            <a:ext cx="11963400" cy="5499100"/>
          </a:xfrm>
        </p:spPr>
        <p:txBody>
          <a:bodyPr>
            <a:normAutofit lnSpcReduction="20000"/>
          </a:bodyPr>
          <a:lstStyle/>
          <a:p>
            <a:pPr marL="0" indent="0">
              <a:buNone/>
              <a:defRPr/>
            </a:pPr>
            <a:r>
              <a:rPr lang="en-US" altLang="en-US" sz="4400" b="1" dirty="0"/>
              <a:t>b. </a:t>
            </a:r>
            <a:r>
              <a:rPr lang="zh-CN" altLang="en-US" sz="4400" b="1" dirty="0">
                <a:solidFill>
                  <a:schemeClr val="tx2"/>
                </a:solidFill>
              </a:rPr>
              <a:t>靠说</a:t>
            </a:r>
            <a:r>
              <a:rPr lang="en-US" altLang="zh-CN" sz="4400" b="1" dirty="0">
                <a:solidFill>
                  <a:schemeClr val="tx2"/>
                </a:solidFill>
              </a:rPr>
              <a:t>“</a:t>
            </a:r>
            <a:r>
              <a:rPr lang="zh-CN" altLang="en-US" sz="4400" b="1" dirty="0">
                <a:solidFill>
                  <a:schemeClr val="tx2"/>
                </a:solidFill>
              </a:rPr>
              <a:t>不</a:t>
            </a:r>
            <a:r>
              <a:rPr lang="en-US" altLang="zh-CN" sz="4400" b="1" dirty="0">
                <a:solidFill>
                  <a:schemeClr val="tx2"/>
                </a:solidFill>
              </a:rPr>
              <a:t>”</a:t>
            </a:r>
            <a:r>
              <a:rPr lang="zh-CN" altLang="en-US" sz="4400" b="1" dirty="0">
                <a:solidFill>
                  <a:schemeClr val="tx2"/>
                </a:solidFill>
              </a:rPr>
              <a:t>来对抗世界抬高自己的诉求 </a:t>
            </a:r>
            <a:r>
              <a:rPr lang="zh-CN" altLang="en-US" sz="4400" b="1" dirty="0"/>
              <a:t>（马太福音</a:t>
            </a:r>
            <a:r>
              <a:rPr lang="en-US" altLang="zh-CN" sz="4400" b="1" dirty="0"/>
              <a:t>4</a:t>
            </a:r>
            <a:r>
              <a:rPr lang="zh-CN" altLang="en-US" sz="4400" b="1" dirty="0">
                <a:ea typeface="宋体" panose="02010600030101010101" pitchFamily="2" charset="-122"/>
              </a:rPr>
              <a:t>：</a:t>
            </a:r>
            <a:r>
              <a:rPr lang="en-US" altLang="zh-CN" sz="4400" b="1" dirty="0">
                <a:ea typeface="宋体" panose="02010600030101010101" pitchFamily="2" charset="-122"/>
              </a:rPr>
              <a:t>6</a:t>
            </a:r>
            <a:r>
              <a:rPr lang="zh-CN" altLang="en-US" sz="4400" b="1" dirty="0">
                <a:ea typeface="宋体" panose="02010600030101010101" pitchFamily="2" charset="-122"/>
              </a:rPr>
              <a:t>）</a:t>
            </a:r>
            <a:r>
              <a:rPr lang="en-US" altLang="en-US" sz="4400" b="1" baseline="30000" dirty="0"/>
              <a:t>   </a:t>
            </a:r>
            <a:endParaRPr lang="en-US" altLang="en-US" sz="4400" b="1" baseline="30000" dirty="0"/>
          </a:p>
          <a:p>
            <a:pPr>
              <a:defRPr/>
            </a:pPr>
            <a:r>
              <a:rPr lang="zh-CN" altLang="en-US" sz="4400" b="1" i="1" dirty="0"/>
              <a:t>对他说：</a:t>
            </a:r>
            <a:r>
              <a:rPr lang="en-US" altLang="zh-CN" sz="4400" b="1" i="1" dirty="0"/>
              <a:t>“</a:t>
            </a:r>
            <a:r>
              <a:rPr lang="zh-CN" altLang="en-US" sz="4400" b="1" i="1" dirty="0"/>
              <a:t>你若是神的儿子，可以跳下去，因为经上记着说：主要为你吩咐他的使者用手托着你，免得你的脚碰在石头上。</a:t>
            </a:r>
            <a:r>
              <a:rPr lang="en-US" altLang="zh-CN" sz="4400" b="1" i="1" dirty="0"/>
              <a:t>”</a:t>
            </a:r>
            <a:r>
              <a:rPr lang="zh-CN" altLang="en-US" sz="4400" b="1" i="1" dirty="0"/>
              <a:t>耶稣对他说：</a:t>
            </a:r>
            <a:r>
              <a:rPr lang="en-US" altLang="zh-CN" sz="4400" b="1" i="1" dirty="0"/>
              <a:t>“</a:t>
            </a:r>
            <a:r>
              <a:rPr lang="zh-CN" altLang="en-US" sz="4400" b="1" i="1" dirty="0"/>
              <a:t>经上又记得说：不可试探主</a:t>
            </a:r>
            <a:r>
              <a:rPr lang="en-US" altLang="zh-CN" sz="4400" b="1" i="1" dirty="0"/>
              <a:t>-</a:t>
            </a:r>
            <a:r>
              <a:rPr lang="zh-CN" altLang="en-US" sz="4400" b="1" i="1" dirty="0"/>
              <a:t>你的神。</a:t>
            </a:r>
            <a:r>
              <a:rPr lang="en-US" altLang="zh-CN" sz="4400" b="1" i="1" dirty="0"/>
              <a:t>”</a:t>
            </a:r>
            <a:endParaRPr lang="en-US" altLang="en-US" sz="4000" b="1" i="1" dirty="0"/>
          </a:p>
          <a:p>
            <a:pPr marL="0" indent="0">
              <a:spcBef>
                <a:spcPts val="580"/>
              </a:spcBef>
              <a:buNone/>
              <a:defRPr/>
            </a:pPr>
            <a:endParaRPr lang="en-GB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2115800" cy="1752600"/>
          </a:xfrm>
        </p:spPr>
        <p:txBody>
          <a:bodyPr>
            <a:normAutofit fontScale="90000"/>
          </a:bodyPr>
          <a:lstStyle/>
          <a:p>
            <a:pPr algn="ctr"/>
            <a:br>
              <a:rPr lang="en-SG" sz="4800" dirty="0"/>
            </a:br>
            <a:r>
              <a:rPr lang="zh-CN" altLang="en-SG" sz="6000" b="1" dirty="0">
                <a:cs typeface="Arial" panose="020B0604020202020204" pitchFamily="34" charset="0"/>
              </a:rPr>
              <a:t>耶稣对抬高自己说</a:t>
            </a:r>
            <a:r>
              <a:rPr lang="en-US" altLang="zh-CN" sz="6000" b="1" dirty="0">
                <a:cs typeface="Arial" panose="020B0604020202020204" pitchFamily="34" charset="0"/>
              </a:rPr>
              <a:t>“</a:t>
            </a:r>
            <a:r>
              <a:rPr lang="zh-CN" altLang="en-US" sz="6000" b="1" dirty="0">
                <a:cs typeface="Arial" panose="020B0604020202020204" pitchFamily="34" charset="0"/>
              </a:rPr>
              <a:t>不</a:t>
            </a:r>
            <a:r>
              <a:rPr lang="en-US" altLang="zh-CN" sz="6000" b="1" dirty="0">
                <a:cs typeface="Arial" panose="020B0604020202020204" pitchFamily="34" charset="0"/>
              </a:rPr>
              <a:t>”</a:t>
            </a:r>
            <a:br>
              <a:rPr lang="en-SG" sz="6000" b="1" dirty="0">
                <a:cs typeface="Arial" panose="020B0604020202020204" pitchFamily="34" charset="0"/>
              </a:rPr>
            </a:br>
            <a:r>
              <a:rPr lang="zh-CN" altLang="en-SG" sz="6000" b="1" dirty="0">
                <a:cs typeface="Arial" panose="020B0604020202020204" pitchFamily="34" charset="0"/>
              </a:rPr>
              <a:t>约翰福音</a:t>
            </a:r>
            <a:r>
              <a:rPr lang="en-US" altLang="zh-CN" sz="6000" b="1" dirty="0">
                <a:cs typeface="Arial" panose="020B0604020202020204" pitchFamily="34" charset="0"/>
              </a:rPr>
              <a:t>7</a:t>
            </a:r>
            <a:r>
              <a:rPr lang="zh-CN" altLang="en-US" sz="6000" b="1" dirty="0"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6000" b="1" dirty="0"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endParaRPr lang="en-US" altLang="zh-CN" sz="6000" b="1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40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62088"/>
            <a:ext cx="11887200" cy="52578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zh-CN" altLang="en-SG" sz="4400" dirty="0"/>
              <a:t>耶稣的弟兄就对他说：</a:t>
            </a:r>
            <a:endParaRPr lang="en-SG" sz="4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GB" sz="4400" b="1" i="1" dirty="0"/>
              <a:t>“</a:t>
            </a:r>
            <a:r>
              <a:rPr lang="zh-CN" altLang="en-US" sz="4400" b="1" i="1" dirty="0"/>
              <a:t>你离开这里上犹太去吧，叫你的门徒也看见你所行的事。人要显扬名声，没有在暗处行事的； 你如果行这些事，就当</a:t>
            </a:r>
            <a:r>
              <a:rPr lang="zh-CN" altLang="en-US" sz="4400" b="1" i="1" u="sng" dirty="0">
                <a:solidFill>
                  <a:schemeClr val="tx2"/>
                </a:solidFill>
              </a:rPr>
              <a:t>将自己显明给世人看</a:t>
            </a:r>
            <a:r>
              <a:rPr lang="zh-CN" altLang="en-US" sz="4400" b="1" i="1" dirty="0"/>
              <a:t>。</a:t>
            </a:r>
            <a:r>
              <a:rPr lang="en-US" altLang="zh-CN" sz="4400" b="1" i="1" dirty="0"/>
              <a:t>”</a:t>
            </a:r>
            <a:r>
              <a:rPr lang="zh-CN" altLang="en-US" sz="4400" b="1" i="1" dirty="0"/>
              <a:t>因为连他的弟兄说这话，是因为不信他。</a:t>
            </a:r>
            <a:endParaRPr lang="zh-CN" altLang="en-US" sz="44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158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SG" sz="6000" b="1" dirty="0">
                <a:cs typeface="Arial" panose="020B0604020202020204" pitchFamily="34" charset="0"/>
              </a:rPr>
              <a:t>约翰福音</a:t>
            </a:r>
            <a:r>
              <a:rPr lang="en-US" altLang="zh-CN" sz="6000" b="1" dirty="0">
                <a:cs typeface="Arial" panose="020B0604020202020204" pitchFamily="34" charset="0"/>
              </a:rPr>
              <a:t>7</a:t>
            </a:r>
            <a:r>
              <a:rPr lang="zh-CN" altLang="en-US" sz="6000" b="1" dirty="0"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6000" b="1" dirty="0"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endParaRPr lang="en-US" altLang="zh-CN" sz="6000" b="1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17955"/>
            <a:ext cx="6286500" cy="5334000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endParaRPr lang="en-SG" sz="32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zh-CN" altLang="en-US" sz="4400" dirty="0"/>
              <a:t>但他弟兄上去以后，他也上去过节，不是明去，似乎是暗去的。</a:t>
            </a:r>
            <a:endParaRPr lang="zh-CN" altLang="en-US" sz="4400" dirty="0"/>
          </a:p>
        </p:txBody>
      </p:sp>
      <p:pic>
        <p:nvPicPr>
          <p:cNvPr id="103428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663700"/>
            <a:ext cx="57531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11582400" cy="1183005"/>
          </a:xfrm>
        </p:spPr>
        <p:txBody>
          <a:bodyPr>
            <a:noAutofit/>
          </a:bodyPr>
          <a:lstStyle/>
          <a:p>
            <a:pPr algn="ctr"/>
            <a:r>
              <a:rPr lang="zh-CN" altLang="en-SG" sz="6000" b="1" dirty="0"/>
              <a:t>马可福音</a:t>
            </a:r>
            <a:r>
              <a:rPr lang="en-US" altLang="zh-CN" sz="6000" b="1" dirty="0"/>
              <a:t>1</a:t>
            </a:r>
            <a:r>
              <a:rPr lang="zh-CN" altLang="en-US" sz="6000" b="1" dirty="0">
                <a:ea typeface="宋体" panose="02010600030101010101" pitchFamily="2" charset="-122"/>
              </a:rPr>
              <a:t>：</a:t>
            </a:r>
            <a:r>
              <a:rPr lang="en-US" altLang="zh-CN" sz="6000" b="1" dirty="0">
                <a:ea typeface="宋体" panose="02010600030101010101" pitchFamily="2" charset="-122"/>
              </a:rPr>
              <a:t>40-45</a:t>
            </a:r>
            <a:endParaRPr lang="en-US" altLang="zh-CN" sz="6000" b="1" dirty="0">
              <a:ea typeface="宋体" panose="02010600030101010101" pitchFamily="2" charset="-122"/>
            </a:endParaRPr>
          </a:p>
        </p:txBody>
      </p:sp>
      <p:sp>
        <p:nvSpPr>
          <p:cNvPr id="104451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79475"/>
            <a:ext cx="12136755" cy="5830570"/>
          </a:xfrm>
        </p:spPr>
        <p:txBody>
          <a:bodyPr>
            <a:no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zh-CN" altLang="en-GB" sz="4400" b="1" i="1" dirty="0"/>
              <a:t>有一个长大麻风的来求耶稣，向他跪下，说：</a:t>
            </a:r>
            <a:r>
              <a:rPr lang="en-US" altLang="zh-CN" sz="4400" b="1" i="1" dirty="0"/>
              <a:t>“</a:t>
            </a:r>
            <a:r>
              <a:rPr lang="zh-CN" altLang="en-US" sz="4400" b="1" i="1" dirty="0"/>
              <a:t>你若肯，必能叫我洁净了。</a:t>
            </a:r>
            <a:r>
              <a:rPr lang="en-US" altLang="zh-CN" sz="4400" b="1" i="1" dirty="0"/>
              <a:t>”</a:t>
            </a:r>
            <a:r>
              <a:rPr lang="zh-CN" altLang="en-US" sz="4400" b="1" i="1" dirty="0"/>
              <a:t>耶稣动了慈心，就伸手摸他，说：</a:t>
            </a:r>
            <a:r>
              <a:rPr lang="en-US" altLang="zh-CN" sz="4400" b="1" i="1" dirty="0"/>
              <a:t>“</a:t>
            </a:r>
            <a:r>
              <a:rPr lang="zh-CN" altLang="en-US" sz="4400" b="1" i="1" dirty="0"/>
              <a:t>我肯，你洁净了吧！</a:t>
            </a:r>
            <a:r>
              <a:rPr lang="en-US" altLang="zh-CN" sz="4400" b="1" i="1" dirty="0"/>
              <a:t>”</a:t>
            </a:r>
            <a:r>
              <a:rPr lang="zh-CN" altLang="en-US" sz="4400" b="1" i="1" dirty="0"/>
              <a:t>大麻风即时离开他，他就洁净了。耶稣严严地嘱咐他，就打发他走，对他说：</a:t>
            </a:r>
            <a:r>
              <a:rPr lang="en-US" altLang="zh-CN" sz="4400" b="1" i="1" dirty="0"/>
              <a:t>“</a:t>
            </a:r>
            <a:r>
              <a:rPr lang="zh-CN" altLang="en-US" sz="4400" b="1" i="1" dirty="0"/>
              <a:t>你要谨慎，</a:t>
            </a:r>
            <a:r>
              <a:rPr lang="zh-CN" altLang="en-US" sz="4400" b="1" i="1" dirty="0">
                <a:solidFill>
                  <a:schemeClr val="tx2"/>
                </a:solidFill>
              </a:rPr>
              <a:t>什么话都不可告诉人</a:t>
            </a:r>
            <a:r>
              <a:rPr lang="zh-CN" altLang="en-US" sz="4400" b="1" i="1" dirty="0"/>
              <a:t>，只要去把身体给祭司察看，又因为你洁净了，献上摩西所吩咐的礼物，对众人作证据。</a:t>
            </a:r>
            <a:r>
              <a:rPr lang="en-US" altLang="zh-CN" sz="4400" b="1" i="1" dirty="0"/>
              <a:t>”</a:t>
            </a:r>
            <a:endParaRPr lang="zh-CN" altLang="en-US" sz="44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6499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" y="-239395"/>
            <a:ext cx="12192000" cy="7086600"/>
          </a:xfrm>
        </p:spPr>
      </p:pic>
      <p:sp>
        <p:nvSpPr>
          <p:cNvPr id="2" name="文本框 1"/>
          <p:cNvSpPr txBox="1"/>
          <p:nvPr/>
        </p:nvSpPr>
        <p:spPr>
          <a:xfrm>
            <a:off x="9121775" y="226060"/>
            <a:ext cx="2399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FF0000"/>
                </a:solidFill>
              </a:rPr>
              <a:t>基督徒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23045" y="1251585"/>
            <a:ext cx="32785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</a:rPr>
              <a:t>的人生不是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46845" y="2409825"/>
            <a:ext cx="30264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</a:rPr>
              <a:t>要抬高自己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21775" y="3520440"/>
            <a:ext cx="23399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</a:rPr>
              <a:t>而是要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22410" y="4620260"/>
            <a:ext cx="24333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</a:rPr>
              <a:t>舍己</a:t>
            </a:r>
            <a:endParaRPr lang="zh-CN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7600"/>
          </a:xfrm>
        </p:spPr>
        <p:txBody>
          <a:bodyPr>
            <a:noAutofit/>
          </a:bodyPr>
          <a:lstStyle/>
          <a:p>
            <a:pPr algn="ctr"/>
            <a:r>
              <a:rPr lang="zh-CN" altLang="en-SG" sz="6000" b="1" dirty="0">
                <a:solidFill>
                  <a:schemeClr val="tx2"/>
                </a:solidFill>
              </a:rPr>
              <a:t>靠说</a:t>
            </a:r>
            <a:r>
              <a:rPr lang="en-US" altLang="zh-CN" sz="6000" b="1" dirty="0">
                <a:solidFill>
                  <a:schemeClr val="tx2"/>
                </a:solidFill>
              </a:rPr>
              <a:t>“</a:t>
            </a:r>
            <a:r>
              <a:rPr lang="zh-CN" altLang="en-US" sz="6000" b="1" dirty="0">
                <a:solidFill>
                  <a:schemeClr val="tx2"/>
                </a:solidFill>
              </a:rPr>
              <a:t>不</a:t>
            </a:r>
            <a:r>
              <a:rPr lang="en-US" altLang="zh-CN" sz="6000" b="1" dirty="0">
                <a:solidFill>
                  <a:schemeClr val="tx2"/>
                </a:solidFill>
              </a:rPr>
              <a:t>”</a:t>
            </a:r>
            <a:r>
              <a:rPr lang="zh-CN" altLang="en-US" sz="6000" b="1" dirty="0">
                <a:solidFill>
                  <a:schemeClr val="tx2"/>
                </a:solidFill>
              </a:rPr>
              <a:t>来管教</a:t>
            </a:r>
            <a:endParaRPr lang="zh-CN" alt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231900"/>
            <a:ext cx="11963400" cy="5499100"/>
          </a:xfrm>
        </p:spPr>
        <p:txBody>
          <a:bodyPr>
            <a:normAutofit lnSpcReduction="20000"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altLang="en-US" sz="4400" b="1" dirty="0">
                <a:solidFill>
                  <a:schemeClr val="tx2"/>
                </a:solidFill>
              </a:rPr>
              <a:t>c. </a:t>
            </a:r>
            <a:r>
              <a:rPr lang="zh-CN" altLang="en-US" sz="4400" b="1" dirty="0">
                <a:solidFill>
                  <a:schemeClr val="tx2"/>
                </a:solidFill>
              </a:rPr>
              <a:t>靠对世上让人自我满足的财宝说</a:t>
            </a:r>
            <a:r>
              <a:rPr lang="en-US" altLang="zh-CN" sz="4400" b="1" dirty="0">
                <a:solidFill>
                  <a:schemeClr val="tx2"/>
                </a:solidFill>
              </a:rPr>
              <a:t>“</a:t>
            </a:r>
            <a:r>
              <a:rPr lang="zh-CN" altLang="en-US" sz="4400" b="1" dirty="0">
                <a:solidFill>
                  <a:schemeClr val="tx2"/>
                </a:solidFill>
              </a:rPr>
              <a:t>不</a:t>
            </a:r>
            <a:r>
              <a:rPr lang="en-US" altLang="zh-CN" sz="4400" b="1" dirty="0">
                <a:solidFill>
                  <a:schemeClr val="tx2"/>
                </a:solidFill>
              </a:rPr>
              <a:t>”</a:t>
            </a:r>
            <a:r>
              <a:rPr lang="zh-CN" altLang="en-US" sz="4400" b="1" dirty="0">
                <a:solidFill>
                  <a:schemeClr val="tx2"/>
                </a:solidFill>
                <a:ea typeface="宋体" panose="02010600030101010101" pitchFamily="2" charset="-122"/>
              </a:rPr>
              <a:t>（马太福音</a:t>
            </a:r>
            <a:r>
              <a:rPr lang="en-US" altLang="zh-CN" sz="4400" b="1" dirty="0">
                <a:solidFill>
                  <a:schemeClr val="tx2"/>
                </a:solidFill>
                <a:ea typeface="宋体" panose="02010600030101010101" pitchFamily="2" charset="-122"/>
              </a:rPr>
              <a:t>4</a:t>
            </a:r>
            <a:r>
              <a:rPr lang="zh-CN" altLang="en-US" sz="4400" b="1" dirty="0">
                <a:solidFill>
                  <a:schemeClr val="tx2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4400" b="1" dirty="0">
                <a:solidFill>
                  <a:schemeClr val="tx2"/>
                </a:solidFill>
                <a:ea typeface="宋体" panose="02010600030101010101" pitchFamily="2" charset="-122"/>
              </a:rPr>
              <a:t>8-10</a:t>
            </a:r>
            <a:r>
              <a:rPr lang="zh-CN" altLang="en-US" sz="4400" b="1" dirty="0">
                <a:solidFill>
                  <a:schemeClr val="tx2"/>
                </a:solidFill>
                <a:ea typeface="宋体" panose="02010600030101010101" pitchFamily="2" charset="-122"/>
              </a:rPr>
              <a:t>）</a:t>
            </a:r>
            <a:endParaRPr lang="en-US" sz="4400" b="1" dirty="0">
              <a:solidFill>
                <a:schemeClr val="tx2"/>
              </a:solidFill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4400" b="1" baseline="30000" dirty="0"/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4400" b="1" i="1" dirty="0"/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zh-CN" altLang="en-US" sz="4400" b="1" i="1" dirty="0"/>
              <a:t>魔鬼又带他上了一座最高的山，将世上的万国与万国的荣华都指给他看，对他说：</a:t>
            </a:r>
            <a:r>
              <a:rPr lang="en-US" altLang="zh-CN" sz="4400" b="1" i="1" dirty="0"/>
              <a:t>“</a:t>
            </a:r>
            <a:r>
              <a:rPr lang="zh-CN" altLang="en-US" sz="4400" b="1" i="1" dirty="0"/>
              <a:t>你若俯伏拜我，我就把这一切都赐给你。</a:t>
            </a:r>
            <a:r>
              <a:rPr lang="en-US" altLang="zh-CN" sz="4400" b="1" i="1" dirty="0"/>
              <a:t>”</a:t>
            </a:r>
            <a:r>
              <a:rPr lang="zh-CN" altLang="en-US" sz="4400" b="1" i="1" dirty="0"/>
              <a:t>耶稣说：</a:t>
            </a:r>
            <a:r>
              <a:rPr lang="en-US" altLang="zh-CN" sz="4400" b="1" i="1" dirty="0"/>
              <a:t>“</a:t>
            </a:r>
            <a:r>
              <a:rPr lang="zh-CN" altLang="en-US" sz="4400" b="1" i="1" dirty="0"/>
              <a:t>撒但，退去吧！因为经上记着说：当拜主</a:t>
            </a:r>
            <a:r>
              <a:rPr lang="en-US" altLang="zh-CN" sz="4400" b="1" i="1" dirty="0"/>
              <a:t>-</a:t>
            </a:r>
            <a:r>
              <a:rPr lang="zh-CN" altLang="en-US" sz="4400" b="1" i="1" dirty="0"/>
              <a:t>你的神，单要事奉他。</a:t>
            </a:r>
            <a:r>
              <a:rPr lang="en-US" altLang="zh-CN" sz="4400" b="1" i="1" dirty="0"/>
              <a:t>”</a:t>
            </a:r>
            <a:r>
              <a:rPr lang="zh-CN" altLang="en-US" sz="4400" b="1" i="1" dirty="0">
                <a:ea typeface="宋体" panose="02010600030101010101" pitchFamily="2" charset="-122"/>
              </a:rPr>
              <a:t>（</a:t>
            </a:r>
            <a:r>
              <a:rPr lang="en-US" altLang="zh-CN" sz="4400" b="1" i="1" dirty="0">
                <a:ea typeface="宋体" panose="02010600030101010101" pitchFamily="2" charset="-122"/>
              </a:rPr>
              <a:t>8-10</a:t>
            </a:r>
            <a:r>
              <a:rPr lang="zh-CN" altLang="en-US" sz="4400" b="1" i="1" dirty="0">
                <a:ea typeface="宋体" panose="02010600030101010101" pitchFamily="2" charset="-122"/>
              </a:rPr>
              <a:t>）</a:t>
            </a:r>
            <a:endParaRPr lang="en-US" sz="5200" b="1" i="1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4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/>
              <a:t>经文：哥林多前书</a:t>
            </a:r>
            <a:r>
              <a:rPr lang="en-US" altLang="zh-CN" sz="6000" b="1" dirty="0"/>
              <a:t>9</a:t>
            </a:r>
            <a:r>
              <a:rPr lang="zh-CN" altLang="en-US" sz="6000" b="1" dirty="0">
                <a:ea typeface="宋体" panose="02010600030101010101" pitchFamily="2" charset="-122"/>
              </a:rPr>
              <a:t>：</a:t>
            </a:r>
            <a:r>
              <a:rPr lang="en-US" altLang="zh-CN" sz="6000" b="1" dirty="0">
                <a:ea typeface="宋体" panose="02010600030101010101" pitchFamily="2" charset="-122"/>
              </a:rPr>
              <a:t>26-27</a:t>
            </a:r>
            <a:endParaRPr lang="en-US" altLang="zh-CN" sz="6000" b="1" dirty="0">
              <a:ea typeface="宋体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3015"/>
            <a:ext cx="8980223" cy="54386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SG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tx2"/>
                </a:solidFill>
              </a:rPr>
              <a:t>26</a:t>
            </a:r>
            <a:r>
              <a:rPr lang="zh-CN" altLang="en-GB" sz="4400" b="1" dirty="0">
                <a:solidFill>
                  <a:schemeClr val="tx2"/>
                </a:solidFill>
              </a:rPr>
              <a:t>所以，我奔跑不像不定向的；我斗拳不像打空气的。</a:t>
            </a:r>
            <a:r>
              <a:rPr lang="en-US" altLang="zh-CN" sz="2800" b="1" dirty="0">
                <a:solidFill>
                  <a:schemeClr val="tx2"/>
                </a:solidFill>
              </a:rPr>
              <a:t>27</a:t>
            </a:r>
            <a:r>
              <a:rPr lang="zh-CN" altLang="en-GB" sz="4400" b="1" dirty="0">
                <a:solidFill>
                  <a:schemeClr val="tx2"/>
                </a:solidFill>
              </a:rPr>
              <a:t>我是攻克己身，叫身服我，恐怕我传福音给别人，自己反被弃绝了。</a:t>
            </a:r>
            <a:endParaRPr lang="zh-CN" altLang="en-GB" sz="4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25" y="4053385"/>
            <a:ext cx="3211775" cy="2695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26" y="1433016"/>
            <a:ext cx="3211773" cy="2620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1506200" cy="141763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/>
              <a:t>世上的财宝</a:t>
            </a:r>
            <a:endParaRPr lang="zh-CN" altLang="en-US" sz="6000" b="1" dirty="0"/>
          </a:p>
        </p:txBody>
      </p:sp>
      <p:sp>
        <p:nvSpPr>
          <p:cNvPr id="1105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6" name="Picture 2" descr="C:\Users\user\Desktop\wordly possession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18872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12192000" cy="1314450"/>
          </a:xfrm>
        </p:spPr>
        <p:txBody>
          <a:bodyPr>
            <a:normAutofit fontScale="90000"/>
          </a:bodyPr>
          <a:lstStyle/>
          <a:p>
            <a:pPr algn="ctr"/>
            <a:br>
              <a:rPr lang="en-SG" sz="4400" b="1" dirty="0"/>
            </a:br>
            <a:r>
              <a:rPr lang="zh-CN" altLang="en-SG" sz="6000" b="1" dirty="0"/>
              <a:t>我们需要管教的第四个方面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55" y="1337310"/>
            <a:ext cx="9329420" cy="5406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SG" sz="4400" b="1" dirty="0">
                <a:solidFill>
                  <a:schemeClr val="tx2"/>
                </a:solidFill>
              </a:rPr>
              <a:t>舌头的使用：雅各书</a:t>
            </a:r>
            <a:r>
              <a:rPr lang="en-US" altLang="zh-CN" sz="4400" b="1" dirty="0">
                <a:solidFill>
                  <a:schemeClr val="tx2"/>
                </a:solidFill>
              </a:rPr>
              <a:t>3</a:t>
            </a:r>
            <a:endParaRPr lang="en-GB" sz="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2800" b="1" i="1" dirty="0">
                <a:solidFill>
                  <a:schemeClr val="tx2"/>
                </a:solidFill>
              </a:rPr>
              <a:t>5</a:t>
            </a:r>
            <a:r>
              <a:rPr lang="zh-CN" altLang="en-US" sz="4400" b="1" i="1" dirty="0">
                <a:solidFill>
                  <a:schemeClr val="tx2"/>
                </a:solidFill>
              </a:rPr>
              <a:t>这样，舌头在百体里也是最小的，</a:t>
            </a:r>
            <a:r>
              <a:rPr lang="zh-CN" altLang="en-US" sz="4400" b="1" i="1" u="sng" dirty="0">
                <a:solidFill>
                  <a:schemeClr val="tx2"/>
                </a:solidFill>
              </a:rPr>
              <a:t>却能说大话</a:t>
            </a:r>
            <a:r>
              <a:rPr lang="zh-CN" altLang="en-US" sz="4400" b="1" i="1" dirty="0">
                <a:solidFill>
                  <a:schemeClr val="tx2"/>
                </a:solidFill>
              </a:rPr>
              <a:t>。看哪，最小的火能点着最大的树林。</a:t>
            </a:r>
            <a:r>
              <a:rPr lang="en-US" altLang="zh-CN" sz="2800" b="1" i="1" dirty="0">
                <a:solidFill>
                  <a:schemeClr val="tx2"/>
                </a:solidFill>
              </a:rPr>
              <a:t>6</a:t>
            </a:r>
            <a:r>
              <a:rPr lang="zh-CN" altLang="en-US" sz="4400" b="1" i="1" u="sng" dirty="0">
                <a:solidFill>
                  <a:schemeClr val="tx2"/>
                </a:solidFill>
              </a:rPr>
              <a:t>舌头就是火，</a:t>
            </a:r>
            <a:r>
              <a:rPr lang="zh-CN" altLang="en-US" sz="4400" b="1" i="1" dirty="0">
                <a:solidFill>
                  <a:schemeClr val="tx2"/>
                </a:solidFill>
              </a:rPr>
              <a:t>在我们百体中，舌头是个罪恶的世界，</a:t>
            </a:r>
            <a:r>
              <a:rPr lang="zh-CN" altLang="en-US" sz="4400" b="1" i="1" u="sng" dirty="0">
                <a:solidFill>
                  <a:schemeClr val="tx2"/>
                </a:solidFill>
              </a:rPr>
              <a:t>能污秽全身，也能把生命的轮子点起来，</a:t>
            </a:r>
            <a:r>
              <a:rPr lang="zh-CN" altLang="en-US" sz="4400" b="1" i="1" dirty="0">
                <a:solidFill>
                  <a:schemeClr val="tx2"/>
                </a:solidFill>
              </a:rPr>
              <a:t>并且是从地狱里点着的。</a:t>
            </a:r>
            <a:endParaRPr lang="zh-CN" altLang="en-US" sz="4400" b="1" i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0" y="4429125"/>
            <a:ext cx="2984500" cy="1931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219200"/>
          </a:xfrm>
        </p:spPr>
        <p:txBody>
          <a:bodyPr>
            <a:normAutofit/>
          </a:bodyPr>
          <a:lstStyle/>
          <a:p>
            <a:pPr algn="ctr"/>
            <a:r>
              <a:rPr lang="zh-CN" altLang="en-SG" sz="6000" b="1" dirty="0"/>
              <a:t>我们需要管教的第四个方面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739900"/>
            <a:ext cx="11849100" cy="5118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SG" sz="4400" b="1" dirty="0">
                <a:solidFill>
                  <a:schemeClr val="tx2"/>
                </a:solidFill>
              </a:rPr>
              <a:t>舌头的使用：雅各书</a:t>
            </a:r>
            <a:r>
              <a:rPr lang="en-US" altLang="zh-CN" sz="4400" b="1" dirty="0">
                <a:solidFill>
                  <a:schemeClr val="tx2"/>
                </a:solidFill>
              </a:rPr>
              <a:t>3</a:t>
            </a:r>
            <a:r>
              <a:rPr lang="zh-CN" altLang="en-US" sz="4400" b="1" dirty="0">
                <a:solidFill>
                  <a:schemeClr val="tx2"/>
                </a:solidFill>
                <a:ea typeface="宋体" panose="02010600030101010101" pitchFamily="2" charset="-122"/>
              </a:rPr>
              <a:t>：</a:t>
            </a:r>
            <a:endParaRPr lang="en-GB" sz="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SG" sz="2800" b="1" dirty="0">
                <a:solidFill>
                  <a:schemeClr val="tx2"/>
                </a:solidFill>
              </a:rPr>
              <a:t>8</a:t>
            </a:r>
            <a:r>
              <a:rPr lang="zh-CN" altLang="en-US" sz="4400" b="1" dirty="0">
                <a:solidFill>
                  <a:schemeClr val="tx2"/>
                </a:solidFill>
              </a:rPr>
              <a:t>惟有舌头没有人能制伏，是不止息的恶物，满了害死人的毒气。</a:t>
            </a:r>
            <a:r>
              <a:rPr lang="en-US" altLang="zh-CN" sz="2800" b="1" dirty="0">
                <a:solidFill>
                  <a:schemeClr val="tx2"/>
                </a:solidFill>
              </a:rPr>
              <a:t>9</a:t>
            </a:r>
            <a:r>
              <a:rPr lang="zh-CN" altLang="en-US" sz="4400" b="1" dirty="0">
                <a:solidFill>
                  <a:schemeClr val="tx2"/>
                </a:solidFill>
              </a:rPr>
              <a:t>我们用舌头颂赞那为主的、为父的，又用舌头咒诅那照着神形象被造的人。</a:t>
            </a:r>
            <a:r>
              <a:rPr lang="en-US" altLang="zh-CN" sz="2800" b="1" dirty="0">
                <a:solidFill>
                  <a:schemeClr val="tx2"/>
                </a:solidFill>
              </a:rPr>
              <a:t>10</a:t>
            </a:r>
            <a:r>
              <a:rPr lang="zh-CN" altLang="en-US" sz="4400" b="1" dirty="0">
                <a:solidFill>
                  <a:schemeClr val="tx2"/>
                </a:solidFill>
              </a:rPr>
              <a:t>颂赞和咒诅从一个口里出来！我的弟兄们，这是不应当的！</a:t>
            </a:r>
            <a:endParaRPr lang="zh-CN" alt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219200"/>
          </a:xfrm>
        </p:spPr>
        <p:txBody>
          <a:bodyPr>
            <a:normAutofit/>
          </a:bodyPr>
          <a:lstStyle/>
          <a:p>
            <a:pPr algn="ctr"/>
            <a:r>
              <a:rPr lang="zh-CN" altLang="en-SG" sz="6000" b="1" dirty="0"/>
              <a:t>我们需要管教的第四个方面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433195"/>
            <a:ext cx="11849100" cy="5424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SG" sz="4400" b="1" dirty="0">
                <a:solidFill>
                  <a:schemeClr val="tx2"/>
                </a:solidFill>
              </a:rPr>
              <a:t>舌头的使用：雅各书</a:t>
            </a:r>
            <a:r>
              <a:rPr lang="en-US" altLang="zh-CN" sz="4400" b="1" dirty="0">
                <a:solidFill>
                  <a:schemeClr val="tx2"/>
                </a:solidFill>
              </a:rPr>
              <a:t>1</a:t>
            </a:r>
            <a:r>
              <a:rPr lang="zh-CN" altLang="en-US" sz="4400" b="1" dirty="0">
                <a:solidFill>
                  <a:schemeClr val="tx2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4400" b="1" dirty="0">
                <a:solidFill>
                  <a:schemeClr val="tx2"/>
                </a:solidFill>
                <a:ea typeface="宋体" panose="02010600030101010101" pitchFamily="2" charset="-122"/>
              </a:rPr>
              <a:t>26</a:t>
            </a:r>
            <a:endParaRPr lang="en-GB" sz="4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管住舌头是一个灵性和属灵成熟的真实测试！</a:t>
            </a:r>
            <a:endParaRPr lang="en-SG" sz="4400" dirty="0"/>
          </a:p>
          <a:p>
            <a:pPr marL="0" indent="0">
              <a:buNone/>
            </a:pPr>
            <a:r>
              <a:rPr lang="en-US" altLang="en-SG" sz="4400" b="1" dirty="0">
                <a:solidFill>
                  <a:schemeClr val="tx2"/>
                </a:solidFill>
              </a:rPr>
              <a:t>“</a:t>
            </a:r>
            <a:r>
              <a:rPr lang="zh-CN" altLang="en-US" sz="4400" b="1" dirty="0">
                <a:solidFill>
                  <a:schemeClr val="tx2"/>
                </a:solidFill>
              </a:rPr>
              <a:t>若有人自以为虔诚，却不勒住他的舌头，反欺哄自己的心，这人的虔诚是虚的。</a:t>
            </a:r>
            <a:r>
              <a:rPr lang="en-US" altLang="zh-CN" sz="4400" b="1" dirty="0">
                <a:solidFill>
                  <a:schemeClr val="tx2"/>
                </a:solidFill>
              </a:rPr>
              <a:t>”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182"/>
            <a:ext cx="12192000" cy="1414818"/>
          </a:xfrm>
        </p:spPr>
        <p:txBody>
          <a:bodyPr>
            <a:normAutofit fontScale="90000"/>
          </a:bodyPr>
          <a:lstStyle/>
          <a:p>
            <a:pPr algn="ctr"/>
            <a:br>
              <a:rPr lang="en-SG" sz="4400" b="1" dirty="0"/>
            </a:br>
            <a:r>
              <a:rPr lang="zh-CN" altLang="en-SG" sz="6000" b="1" dirty="0"/>
              <a:t>问自己的关键问题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40" y="1313180"/>
            <a:ext cx="11973560" cy="55448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2"/>
                </a:solidFill>
              </a:rPr>
              <a:t>别人怎么评价我管住舌头的能力？</a:t>
            </a:r>
            <a:endParaRPr lang="en-SG" sz="4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2"/>
                </a:solidFill>
              </a:rPr>
              <a:t>如果我能回放上个月说的所有的话，我敢在周日上午放给整个教会的人听吗？</a:t>
            </a:r>
            <a:endParaRPr lang="en-SG" sz="4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2"/>
                </a:solidFill>
              </a:rPr>
              <a:t>我是不是讲话太多或是话太刺耳？</a:t>
            </a:r>
            <a:endParaRPr lang="en-SG" sz="4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2"/>
                </a:solidFill>
              </a:rPr>
              <a:t>我是不是在别人背后议论而不敢当面讲？</a:t>
            </a:r>
            <a:endParaRPr lang="en-SG" sz="4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b="1" dirty="0">
                <a:solidFill>
                  <a:schemeClr val="tx2"/>
                </a:solidFill>
              </a:rPr>
              <a:t>我是不是把质疑每个人的是非曲直当作是我的工作？</a:t>
            </a:r>
            <a:endParaRPr lang="en-SG" sz="3500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>
            <a:noAutofit/>
          </a:bodyPr>
          <a:lstStyle/>
          <a:p>
            <a:pPr algn="ctr"/>
            <a:r>
              <a:rPr lang="zh-CN" altLang="en-SG" sz="6000" b="1" dirty="0"/>
              <a:t>管住舌头的动机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524000"/>
            <a:ext cx="7588156" cy="4457700"/>
          </a:xfrm>
        </p:spPr>
        <p:txBody>
          <a:bodyPr>
            <a:noAutofit/>
          </a:bodyPr>
          <a:lstStyle/>
          <a:p>
            <a:r>
              <a:rPr lang="zh-CN" altLang="en-SG" sz="4400" b="1" dirty="0">
                <a:solidFill>
                  <a:schemeClr val="tx2"/>
                </a:solidFill>
              </a:rPr>
              <a:t>记住耶稣在</a:t>
            </a:r>
            <a:r>
              <a:rPr lang="zh-CN" altLang="en-SG" sz="4400" b="1" dirty="0">
                <a:solidFill>
                  <a:srgbClr val="92D050"/>
                </a:solidFill>
              </a:rPr>
              <a:t>马太福音</a:t>
            </a:r>
            <a:r>
              <a:rPr lang="en-US" altLang="zh-CN" sz="4400" b="1" dirty="0">
                <a:solidFill>
                  <a:srgbClr val="92D050"/>
                </a:solidFill>
              </a:rPr>
              <a:t>12</a:t>
            </a:r>
            <a:r>
              <a:rPr lang="zh-CN" altLang="en-US" sz="4400" b="1" dirty="0">
                <a:solidFill>
                  <a:srgbClr val="92D05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4400" b="1" dirty="0">
                <a:solidFill>
                  <a:srgbClr val="92D050"/>
                </a:solidFill>
                <a:ea typeface="宋体" panose="02010600030101010101" pitchFamily="2" charset="-122"/>
              </a:rPr>
              <a:t>36</a:t>
            </a:r>
            <a:r>
              <a:rPr lang="zh-CN" altLang="en-US" sz="4400" b="1" dirty="0">
                <a:solidFill>
                  <a:schemeClr val="tx2"/>
                </a:solidFill>
                <a:ea typeface="宋体" panose="02010600030101010101" pitchFamily="2" charset="-122"/>
              </a:rPr>
              <a:t>说的话</a:t>
            </a:r>
            <a:endParaRPr lang="en-SG" sz="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SG" sz="4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GB" sz="4400" b="1" dirty="0">
                <a:solidFill>
                  <a:schemeClr val="tx2"/>
                </a:solidFill>
              </a:rPr>
              <a:t>“</a:t>
            </a:r>
            <a:r>
              <a:rPr lang="zh-CN" altLang="en-US" sz="4400" b="1" dirty="0">
                <a:solidFill>
                  <a:schemeClr val="tx2"/>
                </a:solidFill>
              </a:rPr>
              <a:t>我又告诉你们，凡人所说的闲话，当审判的日子，必要句句供出来；</a:t>
            </a:r>
            <a:r>
              <a:rPr lang="en-US" altLang="zh-CN" sz="4400" b="1" dirty="0">
                <a:solidFill>
                  <a:schemeClr val="tx2"/>
                </a:solidFill>
              </a:rPr>
              <a:t>”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3" y="2320119"/>
            <a:ext cx="3807725" cy="2674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123614" cy="1524000"/>
          </a:xfrm>
        </p:spPr>
        <p:txBody>
          <a:bodyPr>
            <a:normAutofit/>
          </a:bodyPr>
          <a:lstStyle/>
          <a:p>
            <a:pPr algn="ctr"/>
            <a:r>
              <a:rPr lang="zh-CN" altLang="en-SG" sz="6000" b="1" dirty="0"/>
              <a:t>致力于管教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1801503"/>
            <a:ext cx="11668835" cy="48995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SG" b="1" baseline="30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SG" sz="4400" b="1" dirty="0">
                <a:solidFill>
                  <a:schemeClr val="tx2"/>
                </a:solidFill>
              </a:rPr>
              <a:t> </a:t>
            </a:r>
            <a:r>
              <a:rPr lang="zh-CN" altLang="en-SG" sz="4400" b="1" dirty="0">
                <a:solidFill>
                  <a:schemeClr val="tx2"/>
                </a:solidFill>
              </a:rPr>
              <a:t>保罗决心要致力于操练他自己</a:t>
            </a:r>
            <a:endParaRPr lang="en-SG" sz="4400" b="1" baseline="30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SG" sz="2800" b="1" dirty="0"/>
              <a:t>27</a:t>
            </a:r>
            <a:r>
              <a:rPr lang="en-US" altLang="en-SG" sz="4400" b="1" dirty="0"/>
              <a:t> </a:t>
            </a:r>
            <a:r>
              <a:rPr lang="zh-CN" altLang="en-US" sz="4400" b="1" dirty="0"/>
              <a:t>我是攻克己身，叫身服我，恐怕我传福音给别人，自己反被弃绝了。</a:t>
            </a:r>
            <a:endParaRPr lang="en-SG" sz="3200" b="1" dirty="0"/>
          </a:p>
          <a:p>
            <a:pPr marL="0" indent="0">
              <a:buNone/>
            </a:pPr>
            <a:endParaRPr lang="en-GB" sz="4000" b="1" dirty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SG" sz="6000" dirty="0"/>
              <a:t>重点</a:t>
            </a:r>
            <a:endParaRPr lang="zh-CN" altLang="en-SG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2323"/>
            <a:ext cx="12091915" cy="5008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管教的概念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管教的</a:t>
            </a:r>
            <a:r>
              <a:rPr lang="zh-CN" altLang="en-SG" sz="4400" dirty="0">
                <a:solidFill>
                  <a:schemeClr val="tx2"/>
                </a:solidFill>
              </a:rPr>
              <a:t>迫切需要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管教中的</a:t>
            </a:r>
            <a:r>
              <a:rPr lang="zh-CN" altLang="en-SG" sz="4400" dirty="0">
                <a:solidFill>
                  <a:schemeClr val="tx2"/>
                </a:solidFill>
              </a:rPr>
              <a:t>挑战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SG" sz="4400" dirty="0"/>
              <a:t> </a:t>
            </a:r>
            <a:r>
              <a:rPr lang="zh-CN" altLang="en-SG" sz="4400" dirty="0">
                <a:solidFill>
                  <a:schemeClr val="tx2"/>
                </a:solidFill>
              </a:rPr>
              <a:t>致力于</a:t>
            </a:r>
            <a:r>
              <a:rPr lang="zh-CN" altLang="en-SG" sz="4400" dirty="0"/>
              <a:t>管教</a:t>
            </a:r>
            <a:endParaRPr lang="en-SG" sz="4000" dirty="0"/>
          </a:p>
          <a:p>
            <a:pPr>
              <a:buFont typeface="Wingdings" panose="05000000000000000000" pitchFamily="2" charset="2"/>
              <a:buChar char="Ø"/>
            </a:pPr>
            <a:endParaRPr lang="en-SG" sz="4000" dirty="0"/>
          </a:p>
          <a:p>
            <a:pPr>
              <a:buFont typeface="Wingdings" panose="05000000000000000000" pitchFamily="2" charset="2"/>
              <a:buChar char="Ø"/>
            </a:pP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21" y="1916373"/>
            <a:ext cx="4599294" cy="3583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365"/>
            <a:ext cx="12192000" cy="1120775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6000" b="1" dirty="0"/>
            </a:br>
            <a:r>
              <a:rPr lang="zh-CN" altLang="en-GB" sz="6000" b="1" dirty="0"/>
              <a:t>门徒和领袖</a:t>
            </a:r>
            <a:endParaRPr lang="zh-CN" alt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" y="1082675"/>
            <a:ext cx="12028170" cy="5605145"/>
          </a:xfrm>
        </p:spPr>
        <p:txBody>
          <a:bodyPr>
            <a:no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zh-CN" altLang="en-SG" sz="4400" b="1" i="1" dirty="0"/>
              <a:t>门徒：</a:t>
            </a:r>
            <a:r>
              <a:rPr lang="zh-CN" altLang="en-SG" sz="4400" b="1" i="1" dirty="0">
                <a:solidFill>
                  <a:schemeClr val="tx2"/>
                </a:solidFill>
              </a:rPr>
              <a:t>跟随</a:t>
            </a:r>
            <a:r>
              <a:rPr lang="zh-CN" altLang="en-SG" sz="4400" b="1" i="1" dirty="0"/>
              <a:t>耶稣</a:t>
            </a:r>
            <a:endParaRPr lang="en-SG" sz="4400" b="1" i="1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zh-CN" altLang="en-SG" sz="4400" b="1" i="1" dirty="0"/>
              <a:t>领袖：</a:t>
            </a:r>
            <a:r>
              <a:rPr lang="zh-CN" altLang="en-SG" sz="4400" b="1" i="1" dirty="0">
                <a:solidFill>
                  <a:schemeClr val="tx2"/>
                </a:solidFill>
              </a:rPr>
              <a:t>带领他人跟随</a:t>
            </a:r>
            <a:r>
              <a:rPr lang="zh-CN" altLang="en-SG" sz="4400" b="1" i="1" dirty="0"/>
              <a:t>耶稣</a:t>
            </a:r>
            <a:endParaRPr lang="en-SG" sz="4400" b="1" i="1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zh-CN" altLang="en-SG" sz="4400" b="1" i="1" dirty="0"/>
              <a:t>门徒：</a:t>
            </a:r>
            <a:r>
              <a:rPr lang="zh-CN" altLang="en-SG" sz="4400" b="1" i="1" dirty="0">
                <a:solidFill>
                  <a:schemeClr val="tx2"/>
                </a:solidFill>
              </a:rPr>
              <a:t>学习</a:t>
            </a:r>
            <a:r>
              <a:rPr lang="zh-CN" altLang="en-SG" sz="4400" b="1" i="1" dirty="0"/>
              <a:t>在耶稣的品格中</a:t>
            </a:r>
            <a:r>
              <a:rPr lang="zh-CN" altLang="en-SG" sz="4400" b="1" i="1" dirty="0">
                <a:solidFill>
                  <a:schemeClr val="tx2"/>
                </a:solidFill>
              </a:rPr>
              <a:t>成长</a:t>
            </a:r>
            <a:endParaRPr lang="en-SG" sz="4400" b="1" i="1" dirty="0">
              <a:solidFill>
                <a:schemeClr val="tx2"/>
              </a:solidFill>
            </a:endParaRPr>
          </a:p>
          <a:p>
            <a:pPr fontAlgn="base">
              <a:buFont typeface="Wingdings" panose="05000000000000000000" charset="0"/>
              <a:buChar char="Ø"/>
            </a:pPr>
            <a:r>
              <a:rPr lang="zh-CN" altLang="en-SG" sz="4400" b="1" i="1" dirty="0"/>
              <a:t>领袖：</a:t>
            </a:r>
            <a:r>
              <a:rPr lang="zh-CN" altLang="en-SG" sz="4400" b="1" i="1" dirty="0">
                <a:solidFill>
                  <a:schemeClr val="tx2"/>
                </a:solidFill>
              </a:rPr>
              <a:t>帮助他人</a:t>
            </a:r>
            <a:r>
              <a:rPr lang="zh-CN" altLang="en-SG" sz="4400" b="1" i="1" dirty="0"/>
              <a:t>在耶稣的品格里</a:t>
            </a:r>
            <a:r>
              <a:rPr lang="zh-CN" altLang="en-SG" sz="4400" b="1" i="1" dirty="0">
                <a:solidFill>
                  <a:schemeClr val="tx2"/>
                </a:solidFill>
              </a:rPr>
              <a:t>成长</a:t>
            </a:r>
            <a:endParaRPr lang="en-SG" sz="4400" b="1" i="1" dirty="0">
              <a:solidFill>
                <a:schemeClr val="tx2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zh-CN" altLang="en-SG" sz="4400" b="1" i="1" dirty="0"/>
              <a:t>门徒：</a:t>
            </a:r>
            <a:r>
              <a:rPr lang="zh-CN" altLang="en-SG" sz="4400" b="1" i="1" dirty="0">
                <a:solidFill>
                  <a:schemeClr val="tx2"/>
                </a:solidFill>
              </a:rPr>
              <a:t>努力活</a:t>
            </a:r>
            <a:r>
              <a:rPr lang="zh-CN" altLang="en-SG" sz="4400" b="1" i="1" dirty="0"/>
              <a:t>得像耶稣</a:t>
            </a:r>
            <a:endParaRPr lang="en-SG" sz="4400" b="1" i="1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zh-CN" altLang="en-SG" sz="4400" b="1" i="1" dirty="0"/>
              <a:t>领袖：</a:t>
            </a:r>
            <a:r>
              <a:rPr lang="zh-CN" altLang="en-SG" sz="4400" b="1" i="1" dirty="0">
                <a:solidFill>
                  <a:schemeClr val="tx2"/>
                </a:solidFill>
              </a:rPr>
              <a:t>努力引导他人活</a:t>
            </a:r>
            <a:r>
              <a:rPr lang="zh-CN" altLang="en-SG" sz="4400" b="1" i="1" dirty="0"/>
              <a:t>得像耶稣</a:t>
            </a:r>
            <a:endParaRPr lang="en-SG" sz="4000" b="1" i="1" dirty="0"/>
          </a:p>
          <a:p>
            <a:endParaRPr lang="en-GB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23582"/>
          </a:xfrm>
        </p:spPr>
        <p:txBody>
          <a:bodyPr>
            <a:normAutofit/>
          </a:bodyPr>
          <a:lstStyle/>
          <a:p>
            <a:pPr algn="ctr"/>
            <a:r>
              <a:rPr lang="zh-CN" altLang="en-SG" sz="6000" b="1" dirty="0"/>
              <a:t>门徒和领袖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3480"/>
            <a:ext cx="12191365" cy="5684520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zh-CN" altLang="en-SG" sz="4400" b="1" i="1" dirty="0"/>
              <a:t>门徒：培养与上帝亲近</a:t>
            </a:r>
            <a:endParaRPr lang="en-SG" sz="4400" b="1" i="1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zh-CN" altLang="en-SG" sz="4400" b="1" i="1" dirty="0"/>
              <a:t>领袖：</a:t>
            </a:r>
            <a:r>
              <a:rPr lang="zh-CN" altLang="en-SG" sz="4400" b="1" i="1" dirty="0">
                <a:solidFill>
                  <a:schemeClr val="tx2"/>
                </a:solidFill>
              </a:rPr>
              <a:t>在灵命上能影响他人</a:t>
            </a:r>
            <a:r>
              <a:rPr lang="zh-CN" altLang="en-SG" sz="4400" b="1" i="1" dirty="0"/>
              <a:t>去与上帝亲近</a:t>
            </a:r>
            <a:endParaRPr lang="en-SG" sz="4400" b="1" i="1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zh-CN" altLang="en-SG" sz="4400" b="1" i="1" dirty="0"/>
              <a:t>门徒：</a:t>
            </a:r>
            <a:r>
              <a:rPr lang="zh-CN" altLang="en-SG" sz="4400" b="1" i="1" dirty="0">
                <a:solidFill>
                  <a:schemeClr val="tx2"/>
                </a:solidFill>
              </a:rPr>
              <a:t>自律</a:t>
            </a:r>
            <a:r>
              <a:rPr lang="zh-CN" altLang="en-SG" sz="4400" b="1" i="1" dirty="0"/>
              <a:t>来取悦上帝</a:t>
            </a:r>
            <a:endParaRPr lang="en-SG" sz="4400" b="1" i="1" dirty="0"/>
          </a:p>
          <a:p>
            <a:pPr fontAlgn="base">
              <a:buFont typeface="Wingdings" panose="05000000000000000000" charset="0"/>
              <a:buChar char="Ø"/>
            </a:pPr>
            <a:r>
              <a:rPr lang="zh-CN" altLang="en-SG" sz="4400" b="1" i="1" dirty="0"/>
              <a:t>领袖：</a:t>
            </a:r>
            <a:r>
              <a:rPr lang="zh-CN" altLang="en-SG" sz="4400" b="1" i="1" dirty="0">
                <a:solidFill>
                  <a:schemeClr val="tx2"/>
                </a:solidFill>
              </a:rPr>
              <a:t>引导门徒自律</a:t>
            </a:r>
            <a:endParaRPr lang="en-SG" sz="4400" b="1" i="1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zh-CN" altLang="en-SG" sz="4400" b="1" i="1" dirty="0">
                <a:solidFill>
                  <a:schemeClr val="tx2"/>
                </a:solidFill>
              </a:rPr>
              <a:t>自律的门徒</a:t>
            </a:r>
            <a:r>
              <a:rPr lang="zh-CN" altLang="en-SG" sz="4400" b="1" i="1" dirty="0"/>
              <a:t>能发展成为他人学习的</a:t>
            </a:r>
            <a:r>
              <a:rPr lang="zh-CN" altLang="en-SG" sz="4400" b="1" i="1" dirty="0">
                <a:solidFill>
                  <a:schemeClr val="tx2"/>
                </a:solidFill>
              </a:rPr>
              <a:t>自律的领袖</a:t>
            </a:r>
            <a:endParaRPr lang="zh-CN" altLang="en-SG" sz="4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50"/>
            <a:ext cx="12192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SG" sz="6600" b="1" dirty="0"/>
              <a:t>管教</a:t>
            </a:r>
            <a:endParaRPr lang="zh-CN" altLang="en-SG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0585"/>
            <a:ext cx="12192000" cy="59874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SG" sz="4400" dirty="0"/>
              <a:t>“</a:t>
            </a:r>
            <a:r>
              <a:rPr lang="zh-CN" altLang="en-US" sz="4400" dirty="0">
                <a:solidFill>
                  <a:schemeClr val="tx2"/>
                </a:solidFill>
              </a:rPr>
              <a:t>管教</a:t>
            </a:r>
            <a:r>
              <a:rPr lang="en-US" altLang="zh-CN" sz="4400" dirty="0"/>
              <a:t>”</a:t>
            </a:r>
            <a:r>
              <a:rPr lang="zh-CN" altLang="en-US" sz="4400" dirty="0"/>
              <a:t>是从拉丁文字</a:t>
            </a:r>
            <a:r>
              <a:rPr lang="en-US" altLang="zh-CN" sz="4400" dirty="0"/>
              <a:t>“</a:t>
            </a:r>
            <a:r>
              <a:rPr lang="en-US" altLang="zh-CN" sz="4400" dirty="0">
                <a:solidFill>
                  <a:schemeClr val="tx2"/>
                </a:solidFill>
              </a:rPr>
              <a:t>disciplina</a:t>
            </a:r>
            <a:r>
              <a:rPr lang="en-US" altLang="zh-CN" sz="4400" dirty="0"/>
              <a:t>”</a:t>
            </a:r>
            <a:r>
              <a:rPr lang="zh-CN" altLang="en-US" sz="4400" dirty="0"/>
              <a:t>来的</a:t>
            </a:r>
            <a:r>
              <a:rPr lang="en-US" altLang="zh-CN" sz="4400" dirty="0"/>
              <a:t>,</a:t>
            </a:r>
            <a:r>
              <a:rPr lang="zh-CN" altLang="en-US" sz="4400" dirty="0"/>
              <a:t>意思是教导或指导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SG" sz="4400" b="1" dirty="0">
                <a:solidFill>
                  <a:schemeClr val="tx2"/>
                </a:solidFill>
              </a:rPr>
              <a:t>“disciplina”</a:t>
            </a:r>
            <a:r>
              <a:rPr lang="zh-CN" altLang="en-US" sz="4400" dirty="0">
                <a:sym typeface="+mn-ea"/>
              </a:rPr>
              <a:t>是从拉丁文字</a:t>
            </a:r>
            <a:r>
              <a:rPr lang="en-US" altLang="zh-CN" sz="4400" dirty="0">
                <a:sym typeface="+mn-ea"/>
              </a:rPr>
              <a:t>“</a:t>
            </a:r>
            <a:r>
              <a:rPr lang="en-US" altLang="zh-CN" sz="4400" dirty="0">
                <a:solidFill>
                  <a:schemeClr val="tx2"/>
                </a:solidFill>
                <a:sym typeface="+mn-ea"/>
              </a:rPr>
              <a:t>discipulus</a:t>
            </a:r>
            <a:r>
              <a:rPr lang="en-US" altLang="zh-CN" sz="4400" dirty="0">
                <a:sym typeface="+mn-ea"/>
              </a:rPr>
              <a:t>”</a:t>
            </a:r>
            <a:r>
              <a:rPr lang="zh-CN" altLang="en-US" sz="4400" dirty="0">
                <a:sym typeface="+mn-ea"/>
              </a:rPr>
              <a:t>来的</a:t>
            </a:r>
            <a:endParaRPr lang="en-SG" sz="4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SG" sz="4400" dirty="0"/>
              <a:t> </a:t>
            </a:r>
            <a:r>
              <a:rPr lang="en-US" altLang="en-SG" sz="4400" b="1" dirty="0">
                <a:solidFill>
                  <a:schemeClr val="tx2"/>
                </a:solidFill>
              </a:rPr>
              <a:t>“Discipulus”</a:t>
            </a:r>
            <a:r>
              <a:rPr lang="zh-CN" altLang="en-US" sz="4400" b="1" dirty="0">
                <a:solidFill>
                  <a:schemeClr val="tx1"/>
                </a:solidFill>
              </a:rPr>
              <a:t>在英文中就是</a:t>
            </a:r>
            <a:r>
              <a:rPr lang="en-US" altLang="zh-CN" sz="4400" b="1" dirty="0">
                <a:solidFill>
                  <a:schemeClr val="tx2"/>
                </a:solidFill>
              </a:rPr>
              <a:t>“</a:t>
            </a:r>
            <a:r>
              <a:rPr lang="zh-CN" altLang="en-US" sz="4400" b="1" dirty="0">
                <a:solidFill>
                  <a:schemeClr val="tx2"/>
                </a:solidFill>
              </a:rPr>
              <a:t>门徒</a:t>
            </a:r>
            <a:r>
              <a:rPr lang="en-US" altLang="zh-CN" sz="4400" b="1" dirty="0">
                <a:solidFill>
                  <a:schemeClr val="tx2"/>
                </a:solidFill>
              </a:rPr>
              <a:t>”</a:t>
            </a:r>
            <a:endParaRPr lang="en-SG" sz="4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GB" sz="4400" b="1" dirty="0">
                <a:solidFill>
                  <a:schemeClr val="tx1"/>
                </a:solidFill>
              </a:rPr>
              <a:t>如果没有</a:t>
            </a:r>
            <a:r>
              <a:rPr lang="zh-CN" altLang="en-GB" sz="4400" b="1" dirty="0">
                <a:solidFill>
                  <a:schemeClr val="tx2"/>
                </a:solidFill>
              </a:rPr>
              <a:t>管教，</a:t>
            </a:r>
            <a:r>
              <a:rPr lang="zh-CN" altLang="en-GB" sz="4400" b="1" dirty="0">
                <a:solidFill>
                  <a:schemeClr val="tx1"/>
                </a:solidFill>
              </a:rPr>
              <a:t>就不可能成为</a:t>
            </a:r>
            <a:r>
              <a:rPr lang="zh-CN" altLang="en-GB" sz="4400" b="1" dirty="0">
                <a:solidFill>
                  <a:schemeClr val="tx2"/>
                </a:solidFill>
              </a:rPr>
              <a:t>门徒</a:t>
            </a:r>
            <a:endParaRPr lang="zh-CN" altLang="en-GB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980"/>
            <a:ext cx="12192000" cy="2057400"/>
          </a:xfrm>
        </p:spPr>
        <p:txBody>
          <a:bodyPr>
            <a:noAutofit/>
          </a:bodyPr>
          <a:lstStyle/>
          <a:p>
            <a:pPr algn="ctr"/>
            <a:br>
              <a:rPr lang="en-SG" sz="5400" dirty="0"/>
            </a:br>
            <a:br>
              <a:rPr lang="en-SG" sz="5400" dirty="0"/>
            </a:br>
            <a:br>
              <a:rPr lang="en-SG" sz="5400" dirty="0"/>
            </a:br>
            <a:r>
              <a:rPr lang="zh-CN" altLang="en-SG" sz="6000" b="1" dirty="0"/>
              <a:t>测试：你是否自律</a:t>
            </a:r>
            <a:br>
              <a:rPr lang="en-SG" sz="6000" b="1" dirty="0"/>
            </a:b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7185"/>
            <a:ext cx="12192000" cy="52508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SG" sz="2800" dirty="0"/>
              <a:t> </a:t>
            </a:r>
            <a:r>
              <a:rPr lang="zh-CN" altLang="en-SG" sz="4400" dirty="0"/>
              <a:t>你约会或事工或教会聚会是否迟到？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 你是否在社交网络上花很多时间？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 你是否沉迷于色情？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 你是不是没有电话就很难活？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 如果你是单身，你性方面是否活跃？</a:t>
            </a:r>
            <a:endParaRPr lang="zh-CN" altLang="en-SG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182"/>
            <a:ext cx="12192000" cy="1524000"/>
          </a:xfrm>
        </p:spPr>
        <p:txBody>
          <a:bodyPr>
            <a:noAutofit/>
          </a:bodyPr>
          <a:lstStyle/>
          <a:p>
            <a:pPr algn="ctr"/>
            <a:br>
              <a:rPr lang="en-SG" sz="5400" dirty="0"/>
            </a:br>
            <a:br>
              <a:rPr lang="en-SG" sz="5400" dirty="0"/>
            </a:br>
            <a:br>
              <a:rPr lang="en-SG" sz="6000" dirty="0"/>
            </a:br>
            <a:r>
              <a:rPr lang="zh-CN" altLang="en-SG" sz="6000" b="1" dirty="0"/>
              <a:t>测试：你是否自律</a:t>
            </a:r>
            <a:endParaRPr lang="zh-CN" alt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9570"/>
            <a:ext cx="12192000" cy="5218430"/>
          </a:xfrm>
        </p:spPr>
        <p:txBody>
          <a:bodyPr>
            <a:normAutofit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你是不是说话不注意？你是不是想到什么就说什么？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你心烦的时候，是否让情绪控制你到不履行职责的地步？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SG" sz="4400" dirty="0"/>
              <a:t>你睡懒觉吗？你是否明明睡够了，但还是纵容自己赖在床上？</a:t>
            </a:r>
            <a:endParaRPr lang="en-SG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SG" sz="4400" dirty="0"/>
              <a:t> </a:t>
            </a:r>
            <a:r>
              <a:rPr lang="zh-CN" altLang="en-SG" sz="4400" dirty="0"/>
              <a:t>你是否有规律的安静的（灵修）时间？</a:t>
            </a:r>
            <a:endParaRPr lang="en-SG" sz="2800" dirty="0"/>
          </a:p>
          <a:p>
            <a:pPr>
              <a:buFont typeface="Wingdings" panose="05000000000000000000" pitchFamily="2" charset="2"/>
              <a:buChar char="Ø"/>
            </a:pPr>
            <a:endParaRPr lang="en-SG" sz="4700" dirty="0"/>
          </a:p>
          <a:p>
            <a:pPr>
              <a:buFont typeface="Wingdings" panose="05000000000000000000" pitchFamily="2" charset="2"/>
              <a:buChar char="Ø"/>
            </a:pPr>
            <a:endParaRPr lang="en-SG" sz="4700" dirty="0"/>
          </a:p>
          <a:p>
            <a:pPr>
              <a:buFont typeface="Wingdings" panose="05000000000000000000" pitchFamily="2" charset="2"/>
              <a:buChar char="Ø"/>
            </a:pPr>
            <a:endParaRPr lang="en-SG" sz="4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0</TotalTime>
  <Words>2680</Words>
  <Application>WPS 演示</Application>
  <PresentationFormat>Widescreen</PresentationFormat>
  <Paragraphs>238</Paragraphs>
  <Slides>36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Arial</vt:lpstr>
      <vt:lpstr>宋体</vt:lpstr>
      <vt:lpstr>Wingdings</vt:lpstr>
      <vt:lpstr>Algerian</vt:lpstr>
      <vt:lpstr>Wingdings</vt:lpstr>
      <vt:lpstr>Segoe Print</vt:lpstr>
      <vt:lpstr>Gabriola</vt:lpstr>
      <vt:lpstr>微软雅黑</vt:lpstr>
      <vt:lpstr>Arial Unicode MS</vt:lpstr>
      <vt:lpstr>Wingdings 2</vt:lpstr>
      <vt:lpstr>Calibri</vt:lpstr>
      <vt:lpstr>Wingdings 2</vt:lpstr>
      <vt:lpstr>Nature Illustration 16x9</vt:lpstr>
      <vt:lpstr>Office 主题​​</vt:lpstr>
      <vt:lpstr>卢萨卡华人基督教会</vt:lpstr>
      <vt:lpstr>  门徒的管教</vt:lpstr>
      <vt:lpstr>经文：哥林多前书9：26-27</vt:lpstr>
      <vt:lpstr>重点</vt:lpstr>
      <vt:lpstr> 门徒和领袖</vt:lpstr>
      <vt:lpstr>门徒和领袖</vt:lpstr>
      <vt:lpstr>管教</vt:lpstr>
      <vt:lpstr>   测试：你是否自律 </vt:lpstr>
      <vt:lpstr>   测试：你是否自律</vt:lpstr>
      <vt:lpstr>   测试：你是否自律 </vt:lpstr>
      <vt:lpstr> 管教的概念</vt:lpstr>
      <vt:lpstr>管教的概念</vt:lpstr>
      <vt:lpstr>管教的意思</vt:lpstr>
      <vt:lpstr>管教的迫切需要</vt:lpstr>
      <vt:lpstr>管教的迫切需要 </vt:lpstr>
      <vt:lpstr>管教决定命运</vt:lpstr>
      <vt:lpstr> 管教决定命运</vt:lpstr>
      <vt:lpstr>管教决定命运</vt:lpstr>
      <vt:lpstr>管教决定命运</vt:lpstr>
      <vt:lpstr>管教中的挑战</vt:lpstr>
      <vt:lpstr>管教的关键领域</vt:lpstr>
      <vt:lpstr>靠说“不”来管教</vt:lpstr>
      <vt:lpstr>靠说“不”来管教</vt:lpstr>
      <vt:lpstr>靠说“不”来管教</vt:lpstr>
      <vt:lpstr> 耶稣对抬高自己说“不” 约翰福音7：3</vt:lpstr>
      <vt:lpstr>约翰福音7：10</vt:lpstr>
      <vt:lpstr>马可福音1：40-45</vt:lpstr>
      <vt:lpstr>PowerPoint 演示文稿</vt:lpstr>
      <vt:lpstr>靠说“不”来管教</vt:lpstr>
      <vt:lpstr>世上的财宝</vt:lpstr>
      <vt:lpstr> 我们需要管教的第四个方面</vt:lpstr>
      <vt:lpstr>我们需要管教的第四个方面</vt:lpstr>
      <vt:lpstr>我们需要管教的第四个方面</vt:lpstr>
      <vt:lpstr> 问自己的关键问题</vt:lpstr>
      <vt:lpstr>管住舌头的动机</vt:lpstr>
      <vt:lpstr>致力于管教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WHO OWNS EVERYTHING</dc:title>
  <dc:creator>watson rajaratnam</dc:creator>
  <dc:subject>Discipline</dc:subject>
  <cp:lastModifiedBy>Administrator2</cp:lastModifiedBy>
  <cp:revision>291</cp:revision>
  <dcterms:created xsi:type="dcterms:W3CDTF">2018-08-25T18:04:00Z</dcterms:created>
  <dcterms:modified xsi:type="dcterms:W3CDTF">2019-04-23T14:37:57Z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